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95" r:id="rId2"/>
    <p:sldId id="330" r:id="rId3"/>
    <p:sldId id="321" r:id="rId4"/>
    <p:sldId id="266" r:id="rId5"/>
    <p:sldId id="322" r:id="rId6"/>
    <p:sldId id="259" r:id="rId7"/>
    <p:sldId id="274" r:id="rId8"/>
    <p:sldId id="297" r:id="rId9"/>
    <p:sldId id="299" r:id="rId10"/>
    <p:sldId id="276" r:id="rId11"/>
    <p:sldId id="298" r:id="rId12"/>
    <p:sldId id="323" r:id="rId13"/>
    <p:sldId id="324" r:id="rId14"/>
    <p:sldId id="325" r:id="rId15"/>
    <p:sldId id="326" r:id="rId16"/>
    <p:sldId id="278" r:id="rId17"/>
    <p:sldId id="310" r:id="rId18"/>
    <p:sldId id="262" r:id="rId19"/>
    <p:sldId id="312" r:id="rId20"/>
    <p:sldId id="301" r:id="rId21"/>
    <p:sldId id="328" r:id="rId22"/>
    <p:sldId id="329" r:id="rId23"/>
    <p:sldId id="319" r:id="rId24"/>
    <p:sldId id="314" r:id="rId25"/>
    <p:sldId id="269" r:id="rId26"/>
    <p:sldId id="303" r:id="rId27"/>
    <p:sldId id="270" r:id="rId28"/>
    <p:sldId id="304" r:id="rId29"/>
    <p:sldId id="305" r:id="rId30"/>
    <p:sldId id="306" r:id="rId31"/>
    <p:sldId id="307" r:id="rId32"/>
    <p:sldId id="308" r:id="rId33"/>
    <p:sldId id="309" r:id="rId34"/>
    <p:sldId id="283" r:id="rId35"/>
    <p:sldId id="272" r:id="rId36"/>
    <p:sldId id="285" r:id="rId37"/>
    <p:sldId id="286" r:id="rId38"/>
    <p:sldId id="288" r:id="rId39"/>
    <p:sldId id="265" r:id="rId40"/>
    <p:sldId id="284" r:id="rId41"/>
    <p:sldId id="287" r:id="rId42"/>
    <p:sldId id="291" r:id="rId43"/>
    <p:sldId id="292" r:id="rId44"/>
    <p:sldId id="318" r:id="rId45"/>
    <p:sldId id="29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p:scale>
          <a:sx n="70" d="100"/>
          <a:sy n="70" d="100"/>
        </p:scale>
        <p:origin x="-117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93318598333102"/>
          <c:y val="2.8060332808803962E-2"/>
          <c:w val="0.84030517566883089"/>
          <c:h val="0.89988095348568986"/>
        </c:manualLayout>
      </c:layout>
      <c:barChart>
        <c:barDir val="col"/>
        <c:grouping val="clustered"/>
        <c:varyColors val="0"/>
        <c:ser>
          <c:idx val="0"/>
          <c:order val="0"/>
          <c:invertIfNegative val="0"/>
          <c:dLbls>
            <c:showLegendKey val="0"/>
            <c:showVal val="1"/>
            <c:showCatName val="0"/>
            <c:showSerName val="0"/>
            <c:showPercent val="0"/>
            <c:showBubbleSize val="0"/>
            <c:showLeaderLines val="0"/>
          </c:dLbls>
          <c:cat>
            <c:strRef>
              <c:f>جمعیت!$F$2:$F$7</c:f>
              <c:strCache>
                <c:ptCount val="6"/>
                <c:pt idx="0">
                  <c:v>باغچه سرا</c:v>
                </c:pt>
                <c:pt idx="1">
                  <c:v>مرکز صیادلر حیران</c:v>
                </c:pt>
                <c:pt idx="2">
                  <c:v>مرکز ویرمونی</c:v>
                </c:pt>
                <c:pt idx="3">
                  <c:v>مرکز عنبران</c:v>
                </c:pt>
                <c:pt idx="4">
                  <c:v>مرکز عباس آباد</c:v>
                </c:pt>
                <c:pt idx="5">
                  <c:v>مرکز لوندویل</c:v>
                </c:pt>
              </c:strCache>
            </c:strRef>
          </c:cat>
          <c:val>
            <c:numRef>
              <c:f>جمعیت!$G$2:$G$7</c:f>
              <c:numCache>
                <c:formatCode>General</c:formatCode>
                <c:ptCount val="6"/>
                <c:pt idx="0">
                  <c:v>1897</c:v>
                </c:pt>
                <c:pt idx="1">
                  <c:v>2599</c:v>
                </c:pt>
                <c:pt idx="2">
                  <c:v>3690</c:v>
                </c:pt>
                <c:pt idx="3">
                  <c:v>4401</c:v>
                </c:pt>
                <c:pt idx="4">
                  <c:v>4848</c:v>
                </c:pt>
                <c:pt idx="5">
                  <c:v>10274</c:v>
                </c:pt>
              </c:numCache>
            </c:numRef>
          </c:val>
        </c:ser>
        <c:dLbls>
          <c:showLegendKey val="0"/>
          <c:showVal val="0"/>
          <c:showCatName val="0"/>
          <c:showSerName val="0"/>
          <c:showPercent val="0"/>
          <c:showBubbleSize val="0"/>
        </c:dLbls>
        <c:gapWidth val="150"/>
        <c:axId val="5685632"/>
        <c:axId val="5687168"/>
      </c:barChart>
      <c:catAx>
        <c:axId val="5685632"/>
        <c:scaling>
          <c:orientation val="maxMin"/>
        </c:scaling>
        <c:delete val="0"/>
        <c:axPos val="b"/>
        <c:majorTickMark val="out"/>
        <c:minorTickMark val="none"/>
        <c:tickLblPos val="nextTo"/>
        <c:crossAx val="5687168"/>
        <c:crosses val="autoZero"/>
        <c:auto val="1"/>
        <c:lblAlgn val="ctr"/>
        <c:lblOffset val="100"/>
        <c:noMultiLvlLbl val="0"/>
      </c:catAx>
      <c:valAx>
        <c:axId val="5687168"/>
        <c:scaling>
          <c:orientation val="minMax"/>
        </c:scaling>
        <c:delete val="0"/>
        <c:axPos val="r"/>
        <c:majorGridlines/>
        <c:numFmt formatCode="General" sourceLinked="1"/>
        <c:majorTickMark val="out"/>
        <c:minorTickMark val="none"/>
        <c:tickLblPos val="nextTo"/>
        <c:crossAx val="5685632"/>
        <c:crosses val="autoZero"/>
        <c:crossBetween val="between"/>
      </c:valAx>
    </c:plotArea>
    <c:legend>
      <c:legendPos val="l"/>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5588096"/>
        <c:axId val="5971328"/>
      </c:barChart>
      <c:catAx>
        <c:axId val="5588096"/>
        <c:scaling>
          <c:orientation val="minMax"/>
        </c:scaling>
        <c:delete val="0"/>
        <c:axPos val="b"/>
        <c:majorTickMark val="out"/>
        <c:minorTickMark val="none"/>
        <c:tickLblPos val="nextTo"/>
        <c:crossAx val="5971328"/>
        <c:crosses val="autoZero"/>
        <c:auto val="1"/>
        <c:lblAlgn val="ctr"/>
        <c:lblOffset val="100"/>
        <c:noMultiLvlLbl val="0"/>
      </c:catAx>
      <c:valAx>
        <c:axId val="5971328"/>
        <c:scaling>
          <c:orientation val="minMax"/>
        </c:scaling>
        <c:delete val="0"/>
        <c:axPos val="l"/>
        <c:majorGridlines/>
        <c:numFmt formatCode="#,##0" sourceLinked="1"/>
        <c:majorTickMark val="out"/>
        <c:minorTickMark val="none"/>
        <c:tickLblPos val="nextTo"/>
        <c:crossAx val="5588096"/>
        <c:crosses val="autoZero"/>
        <c:crossBetween val="between"/>
      </c:valAx>
    </c:plotArea>
    <c:plotVisOnly val="1"/>
    <c:dispBlanksAs val="gap"/>
    <c:showDLblsOverMax val="0"/>
  </c:chart>
  <c:txPr>
    <a:bodyPr/>
    <a:lstStyle/>
    <a:p>
      <a:pPr>
        <a:defRPr sz="1800"/>
      </a:pPr>
      <a:endParaRPr lang="fa-I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FF00"/>
            </a:solidFill>
          </c:spPr>
          <c:invertIfNegative val="0"/>
          <c:dLbls>
            <c:spPr>
              <a:solidFill>
                <a:schemeClr val="bg1"/>
              </a:solidFill>
              <a:effectLst>
                <a:glow>
                  <a:schemeClr val="accent1">
                    <a:alpha val="40000"/>
                  </a:schemeClr>
                </a:glow>
                <a:outerShdw blurRad="50800" dist="50800" dir="5400000" sx="1000" sy="1000" algn="ctr" rotWithShape="0">
                  <a:srgbClr val="000000">
                    <a:alpha val="43137"/>
                  </a:srgbClr>
                </a:outerShdw>
                <a:softEdge rad="0"/>
              </a:effectLst>
            </c:spPr>
            <c:dLblPos val="outEnd"/>
            <c:showLegendKey val="0"/>
            <c:showVal val="1"/>
            <c:showCatName val="0"/>
            <c:showSerName val="0"/>
            <c:showPercent val="0"/>
            <c:showBubbleSize val="0"/>
            <c:showLeaderLines val="0"/>
          </c:dLbls>
          <c:cat>
            <c:strRef>
              <c:f>Sheet1!$B$2:$B$6</c:f>
              <c:strCache>
                <c:ptCount val="5"/>
                <c:pt idx="0">
                  <c:v>پایگاه عباس آباد</c:v>
                </c:pt>
                <c:pt idx="1">
                  <c:v>پایگاه لوندویل</c:v>
                </c:pt>
                <c:pt idx="2">
                  <c:v>پایگاه شهید آهنی</c:v>
                </c:pt>
                <c:pt idx="3">
                  <c:v>پایگاه شهید مورخی</c:v>
                </c:pt>
                <c:pt idx="4">
                  <c:v>پایگاه شهید محمدزاده</c:v>
                </c:pt>
              </c:strCache>
            </c:strRef>
          </c:cat>
          <c:val>
            <c:numRef>
              <c:f>Sheet1!$C$2:$C$6</c:f>
              <c:numCache>
                <c:formatCode>General</c:formatCode>
                <c:ptCount val="5"/>
                <c:pt idx="0">
                  <c:v>6875</c:v>
                </c:pt>
                <c:pt idx="1">
                  <c:v>11223</c:v>
                </c:pt>
                <c:pt idx="2">
                  <c:v>12302</c:v>
                </c:pt>
                <c:pt idx="3">
                  <c:v>12563</c:v>
                </c:pt>
                <c:pt idx="4">
                  <c:v>15356</c:v>
                </c:pt>
              </c:numCache>
            </c:numRef>
          </c:val>
        </c:ser>
        <c:dLbls>
          <c:showLegendKey val="0"/>
          <c:showVal val="0"/>
          <c:showCatName val="0"/>
          <c:showSerName val="0"/>
          <c:showPercent val="0"/>
          <c:showBubbleSize val="0"/>
        </c:dLbls>
        <c:gapWidth val="150"/>
        <c:axId val="6091136"/>
        <c:axId val="6092672"/>
      </c:barChart>
      <c:catAx>
        <c:axId val="6091136"/>
        <c:scaling>
          <c:orientation val="maxMin"/>
        </c:scaling>
        <c:delete val="0"/>
        <c:axPos val="b"/>
        <c:majorTickMark val="out"/>
        <c:minorTickMark val="none"/>
        <c:tickLblPos val="nextTo"/>
        <c:crossAx val="6092672"/>
        <c:crosses val="autoZero"/>
        <c:auto val="1"/>
        <c:lblAlgn val="ctr"/>
        <c:lblOffset val="100"/>
        <c:noMultiLvlLbl val="0"/>
      </c:catAx>
      <c:valAx>
        <c:axId val="6092672"/>
        <c:scaling>
          <c:orientation val="minMax"/>
        </c:scaling>
        <c:delete val="0"/>
        <c:axPos val="r"/>
        <c:majorGridlines/>
        <c:numFmt formatCode="General" sourceLinked="1"/>
        <c:majorTickMark val="out"/>
        <c:minorTickMark val="none"/>
        <c:tickLblPos val="nextTo"/>
        <c:txPr>
          <a:bodyPr rot="0" vert="horz"/>
          <a:lstStyle/>
          <a:p>
            <a:pPr>
              <a:defRPr/>
            </a:pPr>
            <a:endParaRPr lang="fa-IR"/>
          </a:p>
        </c:txPr>
        <c:crossAx val="6091136"/>
        <c:crosses val="autoZero"/>
        <c:crossBetween val="between"/>
      </c:valAx>
    </c:plotArea>
    <c:legend>
      <c:legendPos val="l"/>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جمعیت!$C$1</c:f>
              <c:strCache>
                <c:ptCount val="1"/>
                <c:pt idx="0">
                  <c:v>جمعیت ثبت شده در سامانه سیب</c:v>
                </c:pt>
              </c:strCache>
            </c:strRef>
          </c:tx>
          <c:spPr>
            <a:solidFill>
              <a:srgbClr val="FFFF00"/>
            </a:solidFill>
          </c:spPr>
          <c:invertIfNegative val="0"/>
          <c:dLbls>
            <c:dLbl>
              <c:idx val="0"/>
              <c:layout>
                <c:manualLayout>
                  <c:x val="6.8172809806235626E-3"/>
                  <c:y val="-8.3393936210206018E-3"/>
                </c:manualLayout>
              </c:layout>
              <c:showLegendKey val="0"/>
              <c:showVal val="1"/>
              <c:showCatName val="0"/>
              <c:showSerName val="0"/>
              <c:showPercent val="0"/>
              <c:showBubbleSize val="0"/>
            </c:dLbl>
            <c:dLbl>
              <c:idx val="1"/>
              <c:layout>
                <c:manualLayout>
                  <c:x val="9.9985632673250035E-17"/>
                  <c:y val="-1.2509090431530787E-2"/>
                </c:manualLayout>
              </c:layout>
              <c:showLegendKey val="0"/>
              <c:showVal val="1"/>
              <c:showCatName val="0"/>
              <c:showSerName val="0"/>
              <c:showPercent val="0"/>
              <c:showBubbleSize val="0"/>
            </c:dLbl>
            <c:dLbl>
              <c:idx val="2"/>
              <c:layout>
                <c:manualLayout>
                  <c:x val="0"/>
                  <c:y val="-1.8763635647296183E-2"/>
                </c:manualLayout>
              </c:layout>
              <c:showLegendKey val="0"/>
              <c:showVal val="1"/>
              <c:showCatName val="0"/>
              <c:showSerName val="0"/>
              <c:showPercent val="0"/>
              <c:showBubbleSize val="0"/>
            </c:dLbl>
            <c:dLbl>
              <c:idx val="3"/>
              <c:layout>
                <c:manualLayout>
                  <c:x val="0"/>
                  <c:y val="-1.4593938836785919E-2"/>
                </c:manualLayout>
              </c:layout>
              <c:showLegendKey val="0"/>
              <c:showVal val="1"/>
              <c:showCatName val="0"/>
              <c:showSerName val="0"/>
              <c:showPercent val="0"/>
              <c:showBubbleSize val="0"/>
            </c:dLbl>
            <c:dLbl>
              <c:idx val="4"/>
              <c:layout>
                <c:manualLayout>
                  <c:x val="0"/>
                  <c:y val="-1.250909043153078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جمعیت!$B$2:$B$6</c:f>
              <c:strCache>
                <c:ptCount val="5"/>
                <c:pt idx="0">
                  <c:v>پایگاه عباس آباد</c:v>
                </c:pt>
                <c:pt idx="1">
                  <c:v>پایگاه لوندویل</c:v>
                </c:pt>
                <c:pt idx="2">
                  <c:v>پایگاه شهید آهنی</c:v>
                </c:pt>
                <c:pt idx="3">
                  <c:v>پایگاه شهید مورخی</c:v>
                </c:pt>
                <c:pt idx="4">
                  <c:v>پایگاه شهید محمدزاده</c:v>
                </c:pt>
              </c:strCache>
            </c:strRef>
          </c:cat>
          <c:val>
            <c:numRef>
              <c:f>جمعیت!$C$2:$C$6</c:f>
              <c:numCache>
                <c:formatCode>General</c:formatCode>
                <c:ptCount val="5"/>
                <c:pt idx="0">
                  <c:v>6875</c:v>
                </c:pt>
                <c:pt idx="1">
                  <c:v>11223</c:v>
                </c:pt>
                <c:pt idx="2">
                  <c:v>12302</c:v>
                </c:pt>
                <c:pt idx="3">
                  <c:v>12563</c:v>
                </c:pt>
                <c:pt idx="4">
                  <c:v>15356</c:v>
                </c:pt>
              </c:numCache>
            </c:numRef>
          </c:val>
        </c:ser>
        <c:ser>
          <c:idx val="1"/>
          <c:order val="1"/>
          <c:tx>
            <c:strRef>
              <c:f>جمعیت!$D$1</c:f>
              <c:strCache>
                <c:ptCount val="1"/>
                <c:pt idx="0">
                  <c:v>جمعیت اعلام شده از مراکز</c:v>
                </c:pt>
              </c:strCache>
            </c:strRef>
          </c:tx>
          <c:spPr>
            <a:solidFill>
              <a:srgbClr val="00B050"/>
            </a:solidFill>
          </c:spPr>
          <c:invertIfNegative val="0"/>
          <c:dLbls>
            <c:dLbl>
              <c:idx val="0"/>
              <c:layout>
                <c:manualLayout>
                  <c:x val="1.4998018157371618E-2"/>
                  <c:y val="-1.8763635647296183E-2"/>
                </c:manualLayout>
              </c:layout>
              <c:showLegendKey val="0"/>
              <c:showVal val="1"/>
              <c:showCatName val="0"/>
              <c:showSerName val="0"/>
              <c:showPercent val="0"/>
              <c:showBubbleSize val="0"/>
            </c:dLbl>
            <c:dLbl>
              <c:idx val="1"/>
              <c:layout>
                <c:manualLayout>
                  <c:x val="1.2271105765122232E-2"/>
                  <c:y val="-1.4593938836785919E-2"/>
                </c:manualLayout>
              </c:layout>
              <c:showLegendKey val="0"/>
              <c:showVal val="1"/>
              <c:showCatName val="0"/>
              <c:showSerName val="0"/>
              <c:showPercent val="0"/>
              <c:showBubbleSize val="0"/>
            </c:dLbl>
            <c:dLbl>
              <c:idx val="2"/>
              <c:layout>
                <c:manualLayout>
                  <c:x val="1.2271105765122232E-2"/>
                  <c:y val="-1.8763635647296183E-2"/>
                </c:manualLayout>
              </c:layout>
              <c:showLegendKey val="0"/>
              <c:showVal val="1"/>
              <c:showCatName val="0"/>
              <c:showSerName val="0"/>
              <c:showPercent val="0"/>
              <c:showBubbleSize val="0"/>
            </c:dLbl>
            <c:dLbl>
              <c:idx val="3"/>
              <c:layout>
                <c:manualLayout>
                  <c:x val="1.4998018157371618E-2"/>
                  <c:y val="-1.4593938836785881E-2"/>
                </c:manualLayout>
              </c:layout>
              <c:showLegendKey val="0"/>
              <c:showVal val="1"/>
              <c:showCatName val="0"/>
              <c:showSerName val="0"/>
              <c:showPercent val="0"/>
              <c:showBubbleSize val="0"/>
            </c:dLbl>
            <c:dLbl>
              <c:idx val="4"/>
              <c:layout>
                <c:manualLayout>
                  <c:x val="1.9088386745745693E-2"/>
                  <c:y val="-1.876363564729618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جمعیت!$B$2:$B$6</c:f>
              <c:strCache>
                <c:ptCount val="5"/>
                <c:pt idx="0">
                  <c:v>پایگاه عباس آباد</c:v>
                </c:pt>
                <c:pt idx="1">
                  <c:v>پایگاه لوندویل</c:v>
                </c:pt>
                <c:pt idx="2">
                  <c:v>پایگاه شهید آهنی</c:v>
                </c:pt>
                <c:pt idx="3">
                  <c:v>پایگاه شهید مورخی</c:v>
                </c:pt>
                <c:pt idx="4">
                  <c:v>پایگاه شهید محمدزاده</c:v>
                </c:pt>
              </c:strCache>
            </c:strRef>
          </c:cat>
          <c:val>
            <c:numRef>
              <c:f>جمعیت!$D$2:$D$6</c:f>
              <c:numCache>
                <c:formatCode>General</c:formatCode>
                <c:ptCount val="5"/>
                <c:pt idx="0">
                  <c:v>7374</c:v>
                </c:pt>
                <c:pt idx="1">
                  <c:v>11297</c:v>
                </c:pt>
                <c:pt idx="2">
                  <c:v>17458</c:v>
                </c:pt>
                <c:pt idx="3">
                  <c:v>16000</c:v>
                </c:pt>
                <c:pt idx="4">
                  <c:v>20213</c:v>
                </c:pt>
              </c:numCache>
            </c:numRef>
          </c:val>
        </c:ser>
        <c:dLbls>
          <c:showLegendKey val="0"/>
          <c:showVal val="0"/>
          <c:showCatName val="0"/>
          <c:showSerName val="0"/>
          <c:showPercent val="0"/>
          <c:showBubbleSize val="0"/>
        </c:dLbls>
        <c:gapWidth val="150"/>
        <c:axId val="4968448"/>
        <c:axId val="4969984"/>
      </c:barChart>
      <c:catAx>
        <c:axId val="4968448"/>
        <c:scaling>
          <c:orientation val="maxMin"/>
        </c:scaling>
        <c:delete val="0"/>
        <c:axPos val="b"/>
        <c:majorTickMark val="out"/>
        <c:minorTickMark val="none"/>
        <c:tickLblPos val="nextTo"/>
        <c:crossAx val="4969984"/>
        <c:crosses val="autoZero"/>
        <c:auto val="1"/>
        <c:lblAlgn val="ctr"/>
        <c:lblOffset val="100"/>
        <c:noMultiLvlLbl val="0"/>
      </c:catAx>
      <c:valAx>
        <c:axId val="4969984"/>
        <c:scaling>
          <c:orientation val="minMax"/>
        </c:scaling>
        <c:delete val="0"/>
        <c:axPos val="r"/>
        <c:majorGridlines/>
        <c:numFmt formatCode="General" sourceLinked="1"/>
        <c:majorTickMark val="out"/>
        <c:minorTickMark val="none"/>
        <c:tickLblPos val="nextTo"/>
        <c:crossAx val="4968448"/>
        <c:crosses val="autoZero"/>
        <c:crossBetween val="between"/>
      </c:valAx>
    </c:plotArea>
    <c:legend>
      <c:legendPos val="l"/>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'جدول خدمت گرفته'!$B$2</c:f>
              <c:strCache>
                <c:ptCount val="1"/>
                <c:pt idx="0">
                  <c:v>جمعیت ثبت نام شده</c:v>
                </c:pt>
              </c:strCache>
            </c:strRef>
          </c:tx>
          <c:spPr>
            <a:solidFill>
              <a:srgbClr val="00B050"/>
            </a:solidFill>
          </c:spPr>
          <c:invertIfNegative val="0"/>
          <c:dLbls>
            <c:showLegendKey val="0"/>
            <c:showVal val="1"/>
            <c:showCatName val="0"/>
            <c:showSerName val="0"/>
            <c:showPercent val="0"/>
            <c:showBubbleSize val="0"/>
            <c:showLeaderLines val="0"/>
          </c:dLbls>
          <c:cat>
            <c:strRef>
              <c:f>'جدول خدمت گرفته'!$A$3:$A$8</c:f>
              <c:strCache>
                <c:ptCount val="6"/>
                <c:pt idx="0">
                  <c:v>مرکز لوندویل</c:v>
                </c:pt>
                <c:pt idx="1">
                  <c:v>مرکز عباس آباد</c:v>
                </c:pt>
                <c:pt idx="2">
                  <c:v>مرکز عنبران</c:v>
                </c:pt>
                <c:pt idx="3">
                  <c:v>مرکز ویرمونی</c:v>
                </c:pt>
                <c:pt idx="4">
                  <c:v>مرکز صیادلر حیران</c:v>
                </c:pt>
                <c:pt idx="5">
                  <c:v>باغچه سرا</c:v>
                </c:pt>
              </c:strCache>
            </c:strRef>
          </c:cat>
          <c:val>
            <c:numRef>
              <c:f>'جدول خدمت گرفته'!$B$3:$B$8</c:f>
              <c:numCache>
                <c:formatCode>General</c:formatCode>
                <c:ptCount val="6"/>
                <c:pt idx="0">
                  <c:v>10274</c:v>
                </c:pt>
                <c:pt idx="1">
                  <c:v>4848</c:v>
                </c:pt>
                <c:pt idx="2">
                  <c:v>4401</c:v>
                </c:pt>
                <c:pt idx="3">
                  <c:v>3690</c:v>
                </c:pt>
                <c:pt idx="4">
                  <c:v>2599</c:v>
                </c:pt>
                <c:pt idx="5">
                  <c:v>1897</c:v>
                </c:pt>
              </c:numCache>
            </c:numRef>
          </c:val>
        </c:ser>
        <c:ser>
          <c:idx val="1"/>
          <c:order val="1"/>
          <c:tx>
            <c:strRef>
              <c:f>'جدول خدمت گرفته'!$C$2</c:f>
              <c:strCache>
                <c:ptCount val="1"/>
                <c:pt idx="0">
                  <c:v>جمعیت یکبار خدمت گرفته</c:v>
                </c:pt>
              </c:strCache>
            </c:strRef>
          </c:tx>
          <c:spPr>
            <a:solidFill>
              <a:srgbClr val="FFFF00"/>
            </a:solidFill>
          </c:spPr>
          <c:invertIfNegative val="0"/>
          <c:dLbls>
            <c:showLegendKey val="0"/>
            <c:showVal val="1"/>
            <c:showCatName val="0"/>
            <c:showSerName val="0"/>
            <c:showPercent val="0"/>
            <c:showBubbleSize val="0"/>
            <c:showLeaderLines val="0"/>
          </c:dLbls>
          <c:cat>
            <c:strRef>
              <c:f>'جدول خدمت گرفته'!$A$3:$A$8</c:f>
              <c:strCache>
                <c:ptCount val="6"/>
                <c:pt idx="0">
                  <c:v>مرکز لوندویل</c:v>
                </c:pt>
                <c:pt idx="1">
                  <c:v>مرکز عباس آباد</c:v>
                </c:pt>
                <c:pt idx="2">
                  <c:v>مرکز عنبران</c:v>
                </c:pt>
                <c:pt idx="3">
                  <c:v>مرکز ویرمونی</c:v>
                </c:pt>
                <c:pt idx="4">
                  <c:v>مرکز صیادلر حیران</c:v>
                </c:pt>
                <c:pt idx="5">
                  <c:v>باغچه سرا</c:v>
                </c:pt>
              </c:strCache>
            </c:strRef>
          </c:cat>
          <c:val>
            <c:numRef>
              <c:f>'جدول خدمت گرفته'!$C$3:$C$8</c:f>
              <c:numCache>
                <c:formatCode>General</c:formatCode>
                <c:ptCount val="6"/>
                <c:pt idx="0">
                  <c:v>7680</c:v>
                </c:pt>
                <c:pt idx="1">
                  <c:v>3621</c:v>
                </c:pt>
                <c:pt idx="2">
                  <c:v>3382</c:v>
                </c:pt>
                <c:pt idx="3">
                  <c:v>3624</c:v>
                </c:pt>
                <c:pt idx="4">
                  <c:v>2018</c:v>
                </c:pt>
                <c:pt idx="5">
                  <c:v>1405</c:v>
                </c:pt>
              </c:numCache>
            </c:numRef>
          </c:val>
        </c:ser>
        <c:dLbls>
          <c:showLegendKey val="0"/>
          <c:showVal val="0"/>
          <c:showCatName val="0"/>
          <c:showSerName val="0"/>
          <c:showPercent val="0"/>
          <c:showBubbleSize val="0"/>
        </c:dLbls>
        <c:gapWidth val="150"/>
        <c:axId val="104676736"/>
        <c:axId val="104682624"/>
      </c:barChart>
      <c:catAx>
        <c:axId val="104676736"/>
        <c:scaling>
          <c:orientation val="maxMin"/>
        </c:scaling>
        <c:delete val="0"/>
        <c:axPos val="b"/>
        <c:majorTickMark val="out"/>
        <c:minorTickMark val="none"/>
        <c:tickLblPos val="nextTo"/>
        <c:crossAx val="104682624"/>
        <c:crosses val="autoZero"/>
        <c:auto val="1"/>
        <c:lblAlgn val="ctr"/>
        <c:lblOffset val="100"/>
        <c:noMultiLvlLbl val="0"/>
      </c:catAx>
      <c:valAx>
        <c:axId val="104682624"/>
        <c:scaling>
          <c:orientation val="minMax"/>
        </c:scaling>
        <c:delete val="0"/>
        <c:axPos val="r"/>
        <c:majorGridlines/>
        <c:numFmt formatCode="General" sourceLinked="1"/>
        <c:majorTickMark val="out"/>
        <c:minorTickMark val="none"/>
        <c:tickLblPos val="nextTo"/>
        <c:crossAx val="104676736"/>
        <c:crosses val="autoZero"/>
        <c:crossBetween val="between"/>
      </c:valAx>
    </c:plotArea>
    <c:legend>
      <c:legendPos val="l"/>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607986501687288"/>
          <c:y val="0.16476222762609105"/>
          <c:w val="0.74254063830256511"/>
          <c:h val="0.78682921517857352"/>
        </c:manualLayout>
      </c:layout>
      <c:barChart>
        <c:barDir val="col"/>
        <c:grouping val="clustered"/>
        <c:varyColors val="0"/>
        <c:ser>
          <c:idx val="0"/>
          <c:order val="0"/>
          <c:tx>
            <c:strRef>
              <c:f>'جدول خدمت گرفته'!$F$2</c:f>
              <c:strCache>
                <c:ptCount val="1"/>
                <c:pt idx="0">
                  <c:v>جمعیت ثبت نام شده</c:v>
                </c:pt>
              </c:strCache>
            </c:strRef>
          </c:tx>
          <c:spPr>
            <a:solidFill>
              <a:srgbClr val="FFFF00"/>
            </a:solidFill>
          </c:spPr>
          <c:invertIfNegative val="0"/>
          <c:dLbls>
            <c:showLegendKey val="0"/>
            <c:showVal val="1"/>
            <c:showCatName val="0"/>
            <c:showSerName val="0"/>
            <c:showPercent val="0"/>
            <c:showBubbleSize val="0"/>
            <c:showLeaderLines val="0"/>
          </c:dLbls>
          <c:cat>
            <c:strRef>
              <c:f>'جدول خدمت گرفته'!$E$3:$E$7</c:f>
              <c:strCache>
                <c:ptCount val="5"/>
                <c:pt idx="0">
                  <c:v>پایگاه شهید محمدزاده</c:v>
                </c:pt>
                <c:pt idx="1">
                  <c:v>پایگاه شهید مورخی</c:v>
                </c:pt>
                <c:pt idx="2">
                  <c:v>پایگاه شهید آهنی</c:v>
                </c:pt>
                <c:pt idx="3">
                  <c:v>پایگاه لوندویل</c:v>
                </c:pt>
                <c:pt idx="4">
                  <c:v>پایگاه عباس آباد</c:v>
                </c:pt>
              </c:strCache>
            </c:strRef>
          </c:cat>
          <c:val>
            <c:numRef>
              <c:f>'جدول خدمت گرفته'!$F$3:$F$7</c:f>
              <c:numCache>
                <c:formatCode>General</c:formatCode>
                <c:ptCount val="5"/>
                <c:pt idx="0">
                  <c:v>15356</c:v>
                </c:pt>
                <c:pt idx="1">
                  <c:v>12563</c:v>
                </c:pt>
                <c:pt idx="2">
                  <c:v>12302</c:v>
                </c:pt>
                <c:pt idx="3">
                  <c:v>11223</c:v>
                </c:pt>
                <c:pt idx="4">
                  <c:v>6875</c:v>
                </c:pt>
              </c:numCache>
            </c:numRef>
          </c:val>
        </c:ser>
        <c:ser>
          <c:idx val="1"/>
          <c:order val="1"/>
          <c:tx>
            <c:strRef>
              <c:f>'جدول خدمت گرفته'!$G$2</c:f>
              <c:strCache>
                <c:ptCount val="1"/>
                <c:pt idx="0">
                  <c:v>جمعیت یکبار خدمت گرفته</c:v>
                </c:pt>
              </c:strCache>
            </c:strRef>
          </c:tx>
          <c:spPr>
            <a:solidFill>
              <a:srgbClr val="00B050"/>
            </a:solidFill>
          </c:spPr>
          <c:invertIfNegative val="0"/>
          <c:dLbls>
            <c:showLegendKey val="0"/>
            <c:showVal val="1"/>
            <c:showCatName val="0"/>
            <c:showSerName val="0"/>
            <c:showPercent val="0"/>
            <c:showBubbleSize val="0"/>
            <c:showLeaderLines val="0"/>
          </c:dLbls>
          <c:cat>
            <c:strRef>
              <c:f>'جدول خدمت گرفته'!$E$3:$E$7</c:f>
              <c:strCache>
                <c:ptCount val="5"/>
                <c:pt idx="0">
                  <c:v>پایگاه شهید محمدزاده</c:v>
                </c:pt>
                <c:pt idx="1">
                  <c:v>پایگاه شهید مورخی</c:v>
                </c:pt>
                <c:pt idx="2">
                  <c:v>پایگاه شهید آهنی</c:v>
                </c:pt>
                <c:pt idx="3">
                  <c:v>پایگاه لوندویل</c:v>
                </c:pt>
                <c:pt idx="4">
                  <c:v>پایگاه عباس آباد</c:v>
                </c:pt>
              </c:strCache>
            </c:strRef>
          </c:cat>
          <c:val>
            <c:numRef>
              <c:f>'جدول خدمت گرفته'!$G$3:$G$7</c:f>
              <c:numCache>
                <c:formatCode>General</c:formatCode>
                <c:ptCount val="5"/>
                <c:pt idx="0">
                  <c:v>7096</c:v>
                </c:pt>
                <c:pt idx="1">
                  <c:v>5807</c:v>
                </c:pt>
                <c:pt idx="2">
                  <c:v>6914</c:v>
                </c:pt>
                <c:pt idx="3">
                  <c:v>5568</c:v>
                </c:pt>
                <c:pt idx="4">
                  <c:v>2661</c:v>
                </c:pt>
              </c:numCache>
            </c:numRef>
          </c:val>
        </c:ser>
        <c:dLbls>
          <c:showLegendKey val="0"/>
          <c:showVal val="0"/>
          <c:showCatName val="0"/>
          <c:showSerName val="0"/>
          <c:showPercent val="0"/>
          <c:showBubbleSize val="0"/>
        </c:dLbls>
        <c:gapWidth val="150"/>
        <c:axId val="97999872"/>
        <c:axId val="98001664"/>
      </c:barChart>
      <c:catAx>
        <c:axId val="97999872"/>
        <c:scaling>
          <c:orientation val="maxMin"/>
        </c:scaling>
        <c:delete val="0"/>
        <c:axPos val="b"/>
        <c:majorTickMark val="out"/>
        <c:minorTickMark val="none"/>
        <c:tickLblPos val="nextTo"/>
        <c:crossAx val="98001664"/>
        <c:crosses val="autoZero"/>
        <c:auto val="1"/>
        <c:lblAlgn val="ctr"/>
        <c:lblOffset val="100"/>
        <c:noMultiLvlLbl val="0"/>
      </c:catAx>
      <c:valAx>
        <c:axId val="98001664"/>
        <c:scaling>
          <c:orientation val="minMax"/>
        </c:scaling>
        <c:delete val="0"/>
        <c:axPos val="r"/>
        <c:majorGridlines/>
        <c:numFmt formatCode="General" sourceLinked="1"/>
        <c:majorTickMark val="out"/>
        <c:minorTickMark val="none"/>
        <c:tickLblPos val="nextTo"/>
        <c:crossAx val="97999872"/>
        <c:crosses val="autoZero"/>
        <c:crossBetween val="between"/>
      </c:valAx>
    </c:plotArea>
    <c:legend>
      <c:legendPos val="l"/>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B050"/>
            </a:solidFill>
          </c:spPr>
          <c:invertIfNegative val="0"/>
          <c:dLbls>
            <c:showLegendKey val="0"/>
            <c:showVal val="1"/>
            <c:showCatName val="0"/>
            <c:showSerName val="0"/>
            <c:showPercent val="0"/>
            <c:showBubbleSize val="0"/>
            <c:showLeaderLines val="0"/>
          </c:dLbls>
          <c:cat>
            <c:strRef>
              <c:f>'جدول خدمت گرفته'!$A$3:$A$9</c:f>
              <c:strCache>
                <c:ptCount val="7"/>
                <c:pt idx="0">
                  <c:v>مرکز لوندویل</c:v>
                </c:pt>
                <c:pt idx="1">
                  <c:v>مرکز عباس آباد</c:v>
                </c:pt>
                <c:pt idx="2">
                  <c:v>مرکز عنبران</c:v>
                </c:pt>
                <c:pt idx="3">
                  <c:v>مرکز ویرمونی</c:v>
                </c:pt>
                <c:pt idx="4">
                  <c:v>مرکز صیادلر حیران</c:v>
                </c:pt>
                <c:pt idx="5">
                  <c:v>باغچه سرا</c:v>
                </c:pt>
                <c:pt idx="6">
                  <c:v>مجموع</c:v>
                </c:pt>
              </c:strCache>
            </c:strRef>
          </c:cat>
          <c:val>
            <c:numRef>
              <c:f>'جدول خدمت گرفته'!$D$3:$D$9</c:f>
              <c:numCache>
                <c:formatCode>0.00</c:formatCode>
                <c:ptCount val="7"/>
                <c:pt idx="0">
                  <c:v>74.751800661864905</c:v>
                </c:pt>
                <c:pt idx="1">
                  <c:v>74.690594059405939</c:v>
                </c:pt>
                <c:pt idx="2">
                  <c:v>76.846171324698929</c:v>
                </c:pt>
                <c:pt idx="3">
                  <c:v>98.211382113821145</c:v>
                </c:pt>
                <c:pt idx="4">
                  <c:v>77.645248172373996</c:v>
                </c:pt>
                <c:pt idx="5">
                  <c:v>74.064312071692143</c:v>
                </c:pt>
                <c:pt idx="6">
                  <c:v>78.422173301093508</c:v>
                </c:pt>
              </c:numCache>
            </c:numRef>
          </c:val>
        </c:ser>
        <c:dLbls>
          <c:showLegendKey val="0"/>
          <c:showVal val="0"/>
          <c:showCatName val="0"/>
          <c:showSerName val="0"/>
          <c:showPercent val="0"/>
          <c:showBubbleSize val="0"/>
        </c:dLbls>
        <c:gapWidth val="150"/>
        <c:axId val="109196800"/>
        <c:axId val="109198336"/>
      </c:barChart>
      <c:catAx>
        <c:axId val="109196800"/>
        <c:scaling>
          <c:orientation val="maxMin"/>
        </c:scaling>
        <c:delete val="0"/>
        <c:axPos val="b"/>
        <c:majorTickMark val="out"/>
        <c:minorTickMark val="none"/>
        <c:tickLblPos val="nextTo"/>
        <c:crossAx val="109198336"/>
        <c:crossesAt val="0"/>
        <c:auto val="1"/>
        <c:lblAlgn val="ctr"/>
        <c:lblOffset val="100"/>
        <c:noMultiLvlLbl val="0"/>
      </c:catAx>
      <c:valAx>
        <c:axId val="109198336"/>
        <c:scaling>
          <c:orientation val="minMax"/>
          <c:max val="100"/>
        </c:scaling>
        <c:delete val="0"/>
        <c:axPos val="r"/>
        <c:majorGridlines/>
        <c:numFmt formatCode="0.00" sourceLinked="1"/>
        <c:majorTickMark val="out"/>
        <c:minorTickMark val="none"/>
        <c:tickLblPos val="nextTo"/>
        <c:crossAx val="109196800"/>
        <c:crosses val="autoZero"/>
        <c:crossBetween val="between"/>
        <c:majorUnit val="20"/>
      </c:valAx>
    </c:plotArea>
    <c:legend>
      <c:legendPos val="l"/>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'جدول خدمت گرفته'!$H$2</c:f>
              <c:strCache>
                <c:ptCount val="1"/>
                <c:pt idx="0">
                  <c:v>درصد جمعیت یکبار خدمت گرفته</c:v>
                </c:pt>
              </c:strCache>
            </c:strRef>
          </c:tx>
          <c:spPr>
            <a:solidFill>
              <a:srgbClr val="00B050"/>
            </a:solidFill>
          </c:spPr>
          <c:invertIfNegative val="0"/>
          <c:dLbls>
            <c:dLbl>
              <c:idx val="4"/>
              <c:layout>
                <c:manualLayout>
                  <c:x val="4.9992816336625017E-17"/>
                  <c:y val="-8.3393936210205254E-3"/>
                </c:manualLayout>
              </c:layout>
              <c:showLegendKey val="0"/>
              <c:showVal val="1"/>
              <c:showCatName val="0"/>
              <c:showSerName val="0"/>
              <c:showPercent val="0"/>
              <c:showBubbleSize val="0"/>
            </c:dLbl>
            <c:dLbl>
              <c:idx val="5"/>
              <c:layout>
                <c:manualLayout>
                  <c:x val="0"/>
                  <c:y val="-1.8763635647296183E-2"/>
                </c:manualLayout>
              </c:layout>
              <c:showLegendKey val="0"/>
              <c:showVal val="1"/>
              <c:showCatName val="0"/>
              <c:showSerName val="0"/>
              <c:showPercent val="0"/>
              <c:showBubbleSize val="0"/>
            </c:dLbl>
            <c:spPr>
              <a:solidFill>
                <a:srgbClr val="FFFF00"/>
              </a:solidFill>
            </c:spPr>
            <c:showLegendKey val="0"/>
            <c:showVal val="1"/>
            <c:showCatName val="0"/>
            <c:showSerName val="0"/>
            <c:showPercent val="0"/>
            <c:showBubbleSize val="0"/>
            <c:showLeaderLines val="0"/>
          </c:dLbls>
          <c:cat>
            <c:strRef>
              <c:f>'جدول خدمت گرفته'!$E$3:$E$8</c:f>
              <c:strCache>
                <c:ptCount val="6"/>
                <c:pt idx="0">
                  <c:v>پایگاه شهید محمدزاده</c:v>
                </c:pt>
                <c:pt idx="1">
                  <c:v>پایگاه شهید مورخی</c:v>
                </c:pt>
                <c:pt idx="2">
                  <c:v>پایگاه شهید آهنی</c:v>
                </c:pt>
                <c:pt idx="3">
                  <c:v>پایگاه لوندویل</c:v>
                </c:pt>
                <c:pt idx="4">
                  <c:v>پایگاه عباس آباد</c:v>
                </c:pt>
                <c:pt idx="5">
                  <c:v>کل </c:v>
                </c:pt>
              </c:strCache>
            </c:strRef>
          </c:cat>
          <c:val>
            <c:numRef>
              <c:f>'جدول خدمت گرفته'!$H$3:$H$8</c:f>
              <c:numCache>
                <c:formatCode>0.00</c:formatCode>
                <c:ptCount val="6"/>
                <c:pt idx="0">
                  <c:v>46.209950507944775</c:v>
                </c:pt>
                <c:pt idx="1">
                  <c:v>46.223035899068698</c:v>
                </c:pt>
                <c:pt idx="2">
                  <c:v>56.202243537636157</c:v>
                </c:pt>
                <c:pt idx="3">
                  <c:v>49.61240310077519</c:v>
                </c:pt>
                <c:pt idx="4">
                  <c:v>38.705454545454543</c:v>
                </c:pt>
                <c:pt idx="5">
                  <c:v>48.090673708396913</c:v>
                </c:pt>
              </c:numCache>
            </c:numRef>
          </c:val>
        </c:ser>
        <c:dLbls>
          <c:showLegendKey val="0"/>
          <c:showVal val="0"/>
          <c:showCatName val="0"/>
          <c:showSerName val="0"/>
          <c:showPercent val="0"/>
          <c:showBubbleSize val="0"/>
        </c:dLbls>
        <c:gapWidth val="150"/>
        <c:axId val="109674496"/>
        <c:axId val="109676032"/>
      </c:barChart>
      <c:catAx>
        <c:axId val="109674496"/>
        <c:scaling>
          <c:orientation val="maxMin"/>
        </c:scaling>
        <c:delete val="0"/>
        <c:axPos val="b"/>
        <c:majorTickMark val="out"/>
        <c:minorTickMark val="none"/>
        <c:tickLblPos val="nextTo"/>
        <c:crossAx val="109676032"/>
        <c:crosses val="autoZero"/>
        <c:auto val="1"/>
        <c:lblAlgn val="ctr"/>
        <c:lblOffset val="100"/>
        <c:noMultiLvlLbl val="0"/>
      </c:catAx>
      <c:valAx>
        <c:axId val="109676032"/>
        <c:scaling>
          <c:orientation val="minMax"/>
          <c:max val="100"/>
        </c:scaling>
        <c:delete val="0"/>
        <c:axPos val="r"/>
        <c:majorGridlines/>
        <c:numFmt formatCode="0.00" sourceLinked="1"/>
        <c:majorTickMark val="out"/>
        <c:minorTickMark val="none"/>
        <c:tickLblPos val="nextTo"/>
        <c:crossAx val="109674496"/>
        <c:crosses val="autoZero"/>
        <c:crossBetween val="between"/>
      </c:valAx>
    </c:plotArea>
    <c:legend>
      <c:legendPos val="l"/>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3057EC-A7D2-4A92-87C9-3C29ABEC2356}" type="datetimeFigureOut">
              <a:rPr lang="en-US" smtClean="0"/>
              <a:t>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2C10D0-65A3-48CB-858C-14F527AFCB05}" type="slidenum">
              <a:rPr lang="en-US" smtClean="0"/>
              <a:t>‹#›</a:t>
            </a:fld>
            <a:endParaRPr lang="en-US"/>
          </a:p>
        </p:txBody>
      </p:sp>
    </p:spTree>
    <p:extLst>
      <p:ext uri="{BB962C8B-B14F-4D97-AF65-F5344CB8AC3E}">
        <p14:creationId xmlns:p14="http://schemas.microsoft.com/office/powerpoint/2010/main" val="74661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ED89F14-1BB9-4364-B596-0A7F7D36494F}" type="datetimeFigureOut">
              <a:rPr lang="en-US" smtClean="0"/>
              <a:t>2/5/2018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EAE05D7-E8E8-4523-A6E9-299DB6E356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D89F14-1BB9-4364-B596-0A7F7D36494F}"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E05D7-E8E8-4523-A6E9-299DB6E356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D89F14-1BB9-4364-B596-0A7F7D36494F}"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E05D7-E8E8-4523-A6E9-299DB6E356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ED89F14-1BB9-4364-B596-0A7F7D36494F}" type="datetimeFigureOut">
              <a:rPr lang="en-US" smtClean="0"/>
              <a:t>2/5/2018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EAE05D7-E8E8-4523-A6E9-299DB6E356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ED89F14-1BB9-4364-B596-0A7F7D36494F}" type="datetimeFigureOut">
              <a:rPr lang="en-US" smtClean="0"/>
              <a:t>2/5/2018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EAE05D7-E8E8-4523-A6E9-299DB6E35666}"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ED89F14-1BB9-4364-B596-0A7F7D36494F}" type="datetimeFigureOut">
              <a:rPr lang="en-US" smtClean="0"/>
              <a:t>2/5/2018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EAE05D7-E8E8-4523-A6E9-299DB6E356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ED89F14-1BB9-4364-B596-0A7F7D36494F}" type="datetimeFigureOut">
              <a:rPr lang="en-US" smtClean="0"/>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EAE05D7-E8E8-4523-A6E9-299DB6E35666}"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ED89F14-1BB9-4364-B596-0A7F7D36494F}" type="datetimeFigureOut">
              <a:rPr lang="en-US" smtClean="0"/>
              <a:t>2/5/2018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E05D7-E8E8-4523-A6E9-299DB6E356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D89F14-1BB9-4364-B596-0A7F7D36494F}" type="datetimeFigureOut">
              <a:rPr lang="en-US" smtClean="0"/>
              <a:t>2/5/2018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E05D7-E8E8-4523-A6E9-299DB6E356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ED89F14-1BB9-4364-B596-0A7F7D36494F}" type="datetimeFigureOut">
              <a:rPr lang="en-US" smtClean="0"/>
              <a:t>2/5/2018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E05D7-E8E8-4523-A6E9-299DB6E356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ED89F14-1BB9-4364-B596-0A7F7D36494F}" type="datetimeFigureOut">
              <a:rPr lang="en-US" smtClean="0"/>
              <a:t>2/5/2018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EAE05D7-E8E8-4523-A6E9-299DB6E35666}"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ED89F14-1BB9-4364-B596-0A7F7D36494F}" type="datetimeFigureOut">
              <a:rPr lang="en-US" smtClean="0"/>
              <a:t>2/5/2018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EAE05D7-E8E8-4523-A6E9-299DB6E35666}"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itle 1"/>
          <p:cNvSpPr>
            <a:spLocks noGrp="1"/>
          </p:cNvSpPr>
          <p:nvPr>
            <p:ph type="body" idx="1"/>
          </p:nvPr>
        </p:nvSpPr>
        <p:spPr>
          <a:xfrm>
            <a:off x="342900" y="3657600"/>
            <a:ext cx="8458200" cy="1219200"/>
          </a:xfrm>
        </p:spPr>
        <p:txBody>
          <a:bodyPr>
            <a:noAutofit/>
          </a:bodyPr>
          <a:lstStyle/>
          <a:p>
            <a:pPr algn="ctr"/>
            <a:r>
              <a:rPr lang="fa-IR" sz="4000" dirty="0">
                <a:solidFill>
                  <a:schemeClr val="bg1"/>
                </a:solidFill>
                <a:cs typeface="B Titr" panose="00000700000000000000" pitchFamily="2" charset="-78"/>
              </a:rPr>
              <a:t>گزارش پیشرفت استقرار سامانه یکپارچه </a:t>
            </a:r>
            <a:r>
              <a:rPr lang="fa-IR" sz="4000" dirty="0" smtClean="0">
                <a:solidFill>
                  <a:schemeClr val="bg1"/>
                </a:solidFill>
                <a:cs typeface="B Titr" panose="00000700000000000000" pitchFamily="2" charset="-78"/>
              </a:rPr>
              <a:t>بهداشت </a:t>
            </a:r>
            <a:r>
              <a:rPr lang="fa-IR" sz="4000" dirty="0">
                <a:solidFill>
                  <a:schemeClr val="bg1"/>
                </a:solidFill>
                <a:cs typeface="B Titr" panose="00000700000000000000" pitchFamily="2" charset="-78"/>
              </a:rPr>
              <a:t>در </a:t>
            </a:r>
            <a:r>
              <a:rPr lang="fa-IR" sz="4000" dirty="0" smtClean="0">
                <a:solidFill>
                  <a:schemeClr val="bg1"/>
                </a:solidFill>
                <a:cs typeface="B Titr" panose="00000700000000000000" pitchFamily="2" charset="-78"/>
              </a:rPr>
              <a:t>استان گیلان و شهرستان آستارا</a:t>
            </a:r>
            <a:endParaRPr lang="en-US" sz="4000" dirty="0">
              <a:solidFill>
                <a:schemeClr val="bg1"/>
              </a:solidFill>
            </a:endParaRPr>
          </a:p>
        </p:txBody>
      </p:sp>
      <p:sp>
        <p:nvSpPr>
          <p:cNvPr id="5" name="Content Placeholder 2"/>
          <p:cNvSpPr>
            <a:spLocks noGrp="1"/>
          </p:cNvSpPr>
          <p:nvPr>
            <p:ph type="title"/>
          </p:nvPr>
        </p:nvSpPr>
        <p:spPr>
          <a:xfrm>
            <a:off x="228600" y="5486400"/>
            <a:ext cx="8686800" cy="1184825"/>
          </a:xfrm>
          <a:ln>
            <a:solidFill>
              <a:schemeClr val="bg1"/>
            </a:solidFill>
          </a:ln>
        </p:spPr>
        <p:txBody>
          <a:bodyPr>
            <a:normAutofit fontScale="90000"/>
          </a:bodyPr>
          <a:lstStyle/>
          <a:p>
            <a:pPr marL="0" indent="0" algn="ctr">
              <a:buNone/>
            </a:pPr>
            <a:r>
              <a:rPr lang="fa-IR" dirty="0" smtClean="0">
                <a:solidFill>
                  <a:schemeClr val="bg1"/>
                </a:solidFill>
                <a:cs typeface="B Titr" pitchFamily="2" charset="-78"/>
              </a:rPr>
              <a:t>شبکه بهداشت و درمان شهرستان آستارا</a:t>
            </a:r>
          </a:p>
          <a:p>
            <a:pPr marL="0" indent="0" algn="ctr">
              <a:buNone/>
            </a:pPr>
            <a:r>
              <a:rPr lang="fa-IR" dirty="0" smtClean="0">
                <a:solidFill>
                  <a:schemeClr val="bg1"/>
                </a:solidFill>
                <a:cs typeface="B Titr" pitchFamily="2" charset="-78"/>
              </a:rPr>
              <a:t>23 دی 96</a:t>
            </a:r>
            <a:endParaRPr lang="en-US" dirty="0">
              <a:solidFill>
                <a:schemeClr val="bg1"/>
              </a:solidFill>
              <a:cs typeface="B Titr" pitchFamily="2" charset="-78"/>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4378" b="24164"/>
          <a:stretch/>
        </p:blipFill>
        <p:spPr>
          <a:xfrm>
            <a:off x="0" y="-1"/>
            <a:ext cx="9144000" cy="2705621"/>
          </a:xfrm>
          <a:prstGeom prst="rect">
            <a:avLst/>
          </a:prstGeom>
        </p:spPr>
      </p:pic>
    </p:spTree>
    <p:extLst>
      <p:ext uri="{BB962C8B-B14F-4D97-AF65-F5344CB8AC3E}">
        <p14:creationId xmlns:p14="http://schemas.microsoft.com/office/powerpoint/2010/main" val="3269996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685800"/>
          </a:xfrm>
        </p:spPr>
        <p:txBody>
          <a:bodyPr>
            <a:normAutofit/>
          </a:bodyPr>
          <a:lstStyle/>
          <a:p>
            <a:pPr algn="ctr"/>
            <a:r>
              <a:rPr lang="fa-IR" dirty="0">
                <a:cs typeface="B Titr" pitchFamily="2" charset="-78"/>
              </a:rPr>
              <a:t> </a:t>
            </a:r>
            <a:r>
              <a:rPr lang="fa-IR" dirty="0" smtClean="0">
                <a:cs typeface="B Titr" pitchFamily="2" charset="-78"/>
              </a:rPr>
              <a:t>در سامانه</a:t>
            </a:r>
            <a:r>
              <a:rPr lang="en-US" dirty="0" smtClean="0">
                <a:cs typeface="B Titr" pitchFamily="2" charset="-78"/>
              </a:rPr>
              <a:t> </a:t>
            </a:r>
            <a:r>
              <a:rPr lang="fa-IR" dirty="0" smtClean="0">
                <a:cs typeface="B Titr" pitchFamily="2" charset="-78"/>
              </a:rPr>
              <a:t> جمعیت ثبت  شده شهری </a:t>
            </a:r>
            <a:endParaRPr lang="en-US" dirty="0">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1630856"/>
              </p:ext>
            </p:extLst>
          </p:nvPr>
        </p:nvGraphicFramePr>
        <p:xfrm>
          <a:off x="304800" y="1554163"/>
          <a:ext cx="8686800" cy="4525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noGrp="1"/>
          </p:cNvGraphicFramePr>
          <p:nvPr>
            <p:extLst>
              <p:ext uri="{D42A27DB-BD31-4B8C-83A1-F6EECF244321}">
                <p14:modId xmlns:p14="http://schemas.microsoft.com/office/powerpoint/2010/main" val="3871270737"/>
              </p:ext>
            </p:extLst>
          </p:nvPr>
        </p:nvGraphicFramePr>
        <p:xfrm>
          <a:off x="228600" y="990599"/>
          <a:ext cx="9000682" cy="5484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349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91600" cy="838200"/>
          </a:xfrm>
        </p:spPr>
        <p:txBody>
          <a:bodyPr>
            <a:normAutofit/>
          </a:bodyPr>
          <a:lstStyle/>
          <a:p>
            <a:pPr algn="r"/>
            <a:r>
              <a:rPr lang="fa-IR" sz="2400" b="1" dirty="0" smtClean="0"/>
              <a:t>مقایسه جمعیت ثبت شده شهری در سامانه و جمعیتی که در سرشماری 95 توسط مراکز اعلام گردیده</a:t>
            </a:r>
            <a:endParaRPr lang="fa-IR"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6440502"/>
              </p:ext>
            </p:extLst>
          </p:nvPr>
        </p:nvGraphicFramePr>
        <p:xfrm>
          <a:off x="0" y="1295400"/>
          <a:ext cx="9144000" cy="5486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3931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914400"/>
            <a:ext cx="3886200" cy="3124200"/>
          </a:xfrm>
        </p:spPr>
        <p:txBody>
          <a:bodyPr/>
          <a:lstStyle/>
          <a:p>
            <a:pPr marL="0" indent="0">
              <a:buNone/>
            </a:pPr>
            <a:r>
              <a:rPr lang="fa-IR" sz="3000" dirty="0" smtClean="0">
                <a:cs typeface="B Titr" panose="00000700000000000000" pitchFamily="2" charset="-78"/>
              </a:rPr>
              <a:t>تعداد و درصد پرونده های ثبت نام شده در یکماه اخیر </a:t>
            </a:r>
            <a:endParaRPr lang="en-US" sz="3000" dirty="0">
              <a:cs typeface="B Titr" panose="00000700000000000000" pitchFamily="2" charset="-78"/>
            </a:endParaRPr>
          </a:p>
        </p:txBody>
      </p:sp>
      <p:pic>
        <p:nvPicPr>
          <p:cNvPr id="1026" name="Picture 2"/>
          <p:cNvPicPr>
            <a:picLocks noGrp="1" noChangeAspect="1" noChangeArrowheads="1"/>
          </p:cNvPicPr>
          <p:nvPr>
            <p:ph sz="quarter" idx="4294967295"/>
          </p:nvPr>
        </p:nvPicPr>
        <p:blipFill rotWithShape="1">
          <a:blip r:embed="rId2">
            <a:extLst>
              <a:ext uri="{28A0092B-C50C-407E-A947-70E740481C1C}">
                <a14:useLocalDpi xmlns:a14="http://schemas.microsoft.com/office/drawing/2010/main" val="0"/>
              </a:ext>
            </a:extLst>
          </a:blip>
          <a:srcRect l="39288" t="25758" r="39577" b="11364"/>
          <a:stretch/>
        </p:blipFill>
        <p:spPr bwMode="auto">
          <a:xfrm>
            <a:off x="838200" y="383766"/>
            <a:ext cx="3733800" cy="624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0012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16081" t="23222" r="40710" b="7297"/>
          <a:stretch/>
        </p:blipFill>
        <p:spPr bwMode="auto">
          <a:xfrm>
            <a:off x="228600" y="1024128"/>
            <a:ext cx="5543550" cy="5512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2"/>
          <p:cNvSpPr txBox="1">
            <a:spLocks/>
          </p:cNvSpPr>
          <p:nvPr/>
        </p:nvSpPr>
        <p:spPr>
          <a:xfrm>
            <a:off x="0" y="0"/>
            <a:ext cx="9067800" cy="102412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ar-SA" sz="3000" dirty="0" smtClean="0">
                <a:cs typeface="B Yekan" panose="00000400000000000000" pitchFamily="2" charset="-78"/>
              </a:rPr>
              <a:t/>
            </a:r>
            <a:br>
              <a:rPr lang="ar-SA" sz="3000" dirty="0" smtClean="0">
                <a:cs typeface="B Yekan" panose="00000400000000000000" pitchFamily="2" charset="-78"/>
              </a:rPr>
            </a:br>
            <a:r>
              <a:rPr lang="fa-IR" sz="2500" dirty="0" smtClean="0">
                <a:cs typeface="B Yekan" panose="00000400000000000000" pitchFamily="2" charset="-78"/>
              </a:rPr>
              <a:t>شاخص </a:t>
            </a:r>
            <a:r>
              <a:rPr lang="ar-SA" sz="2500" dirty="0" smtClean="0">
                <a:cs typeface="B Yekan" panose="00000400000000000000" pitchFamily="2" charset="-78"/>
              </a:rPr>
              <a:t>جمعیت </a:t>
            </a:r>
            <a:r>
              <a:rPr lang="fa-IR" sz="2500" dirty="0" smtClean="0">
                <a:cs typeface="B Yekan" panose="00000400000000000000" pitchFamily="2" charset="-78"/>
              </a:rPr>
              <a:t>حداقل یکبار خدمت گرفته 43.69% </a:t>
            </a:r>
            <a:r>
              <a:rPr lang="ar-SA" sz="2000" dirty="0" smtClean="0">
                <a:cs typeface="B Yekan" panose="00000400000000000000" pitchFamily="2" charset="-78"/>
              </a:rPr>
              <a:t>(</a:t>
            </a:r>
            <a:r>
              <a:rPr lang="fa-IR" sz="2000" dirty="0" smtClean="0">
                <a:cs typeface="B Yekan" panose="00000400000000000000" pitchFamily="2" charset="-78"/>
              </a:rPr>
              <a:t>25</a:t>
            </a:r>
            <a:r>
              <a:rPr lang="ar-SA" sz="2000" dirty="0" smtClean="0">
                <a:cs typeface="B Yekan" panose="00000400000000000000" pitchFamily="2" charset="-78"/>
              </a:rPr>
              <a:t>دی 96)   </a:t>
            </a:r>
            <a:r>
              <a:rPr lang="fa-IR" sz="2000" dirty="0">
                <a:solidFill>
                  <a:srgbClr val="FF0000"/>
                </a:solidFill>
                <a:cs typeface="B Yekan" panose="00000400000000000000" pitchFamily="2" charset="-78"/>
              </a:rPr>
              <a:t>گیلان </a:t>
            </a:r>
            <a:r>
              <a:rPr lang="ar-SA" sz="2000" dirty="0" smtClean="0">
                <a:solidFill>
                  <a:srgbClr val="FF0000"/>
                </a:solidFill>
                <a:cs typeface="B Yekan" panose="00000400000000000000" pitchFamily="2" charset="-78"/>
              </a:rPr>
              <a:t>رتبه 5</a:t>
            </a:r>
            <a:r>
              <a:rPr lang="fa-IR" sz="2000" dirty="0" smtClean="0">
                <a:solidFill>
                  <a:srgbClr val="FF0000"/>
                </a:solidFill>
                <a:cs typeface="B Yekan" panose="00000400000000000000" pitchFamily="2" charset="-78"/>
              </a:rPr>
              <a:t>7</a:t>
            </a:r>
            <a:r>
              <a:rPr lang="ar-SA" sz="2000" dirty="0" smtClean="0">
                <a:cs typeface="B Yekan" panose="00000400000000000000" pitchFamily="2" charset="-78"/>
              </a:rPr>
              <a:t> </a:t>
            </a:r>
            <a:r>
              <a:rPr lang="en-US" sz="3000" dirty="0" smtClean="0">
                <a:cs typeface="B Yekan" panose="00000400000000000000" pitchFamily="2" charset="-78"/>
              </a:rPr>
              <a:t/>
            </a:r>
            <a:br>
              <a:rPr lang="en-US" sz="3000" dirty="0" smtClean="0">
                <a:cs typeface="B Yekan" panose="00000400000000000000" pitchFamily="2" charset="-78"/>
              </a:rPr>
            </a:br>
            <a:endParaRPr lang="en-US" sz="3000" dirty="0">
              <a:cs typeface="B Yekan" panose="00000400000000000000" pitchFamily="2" charset="-78"/>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277" t="32813" r="75842" b="51042"/>
          <a:stretch/>
        </p:blipFill>
        <p:spPr bwMode="auto">
          <a:xfrm>
            <a:off x="533400" y="4914900"/>
            <a:ext cx="8953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5366" t="24739" r="6369" b="5730"/>
          <a:stretch/>
        </p:blipFill>
        <p:spPr bwMode="auto">
          <a:xfrm>
            <a:off x="5399768" y="1024128"/>
            <a:ext cx="3677556" cy="3028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6105" t="22135" r="6955" b="21614"/>
          <a:stretch/>
        </p:blipFill>
        <p:spPr bwMode="auto">
          <a:xfrm>
            <a:off x="5486400" y="4038600"/>
            <a:ext cx="3581399" cy="2562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5399768" y="5753100"/>
            <a:ext cx="1600200" cy="152400"/>
          </a:xfrm>
          <a:prstGeom prst="wedgeRoundRectCallout">
            <a:avLst>
              <a:gd name="adj1" fmla="val -71582"/>
              <a:gd name="adj2" fmla="val -3305787"/>
              <a:gd name="adj3" fmla="val 16667"/>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7484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8493711" cy="1143000"/>
          </a:xfrm>
        </p:spPr>
        <p:txBody>
          <a:bodyPr>
            <a:normAutofit/>
          </a:bodyPr>
          <a:lstStyle/>
          <a:p>
            <a:pPr marL="0" indent="0" algn="r">
              <a:buNone/>
            </a:pPr>
            <a:r>
              <a:rPr lang="fa-IR" sz="2600" dirty="0" smtClean="0">
                <a:cs typeface="B Titr" panose="00000700000000000000" pitchFamily="2" charset="-78"/>
              </a:rPr>
              <a:t>رتبه بندی شهرستانها بر اساس شاخص افرادی که یکبار خدمت گرفته اند : </a:t>
            </a:r>
            <a:endParaRPr lang="en-US" sz="2600" dirty="0">
              <a:cs typeface="B Titr" panose="00000700000000000000" pitchFamily="2" charset="-78"/>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721" t="24008" r="2057" b="10417"/>
          <a:stretch/>
        </p:blipFill>
        <p:spPr bwMode="auto">
          <a:xfrm>
            <a:off x="672096" y="1371600"/>
            <a:ext cx="8017948"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659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81000" y="381000"/>
            <a:ext cx="8493711" cy="1143000"/>
          </a:xfrm>
          <a:prstGeom prst="rect">
            <a:avLst/>
          </a:prstGeom>
          <a:effectLst/>
        </p:spPr>
        <p:txBody>
          <a:bodyPr vert="horz" lIns="91440" tIns="45720" rIns="91440" bIns="45720" rtlCol="0" anchor="t" anchorCtr="0">
            <a:norm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r>
              <a:rPr lang="fa-IR" sz="2600" dirty="0" smtClean="0">
                <a:cs typeface="B Titr" panose="00000700000000000000" pitchFamily="2" charset="-78"/>
              </a:rPr>
              <a:t>مقدار رشد ماهانه شاخص افرادی که یکبار خدمت گرفته اند  : </a:t>
            </a:r>
            <a:endParaRPr lang="en-US" sz="2600" dirty="0">
              <a:cs typeface="B Titr" panose="00000700000000000000" pitchFamily="2" charset="-78"/>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10" t="24207" r="41658" b="14087"/>
          <a:stretch/>
        </p:blipFill>
        <p:spPr bwMode="auto">
          <a:xfrm>
            <a:off x="381000" y="963386"/>
            <a:ext cx="8030028" cy="557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6930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38200"/>
          </a:xfrm>
        </p:spPr>
        <p:txBody>
          <a:bodyPr>
            <a:normAutofit fontScale="90000"/>
          </a:bodyPr>
          <a:lstStyle/>
          <a:p>
            <a:pPr algn="ctr"/>
            <a:r>
              <a:rPr lang="en-US" dirty="0" smtClean="0">
                <a:cs typeface="B Titr" pitchFamily="2" charset="-78"/>
              </a:rPr>
              <a:t> </a:t>
            </a:r>
            <a:r>
              <a:rPr lang="fa-IR" dirty="0" smtClean="0">
                <a:cs typeface="B Titr" pitchFamily="2" charset="-78"/>
              </a:rPr>
              <a:t>درصد جمعیت روستایی که یکبار خدمت گرفته اند </a:t>
            </a:r>
            <a:r>
              <a:rPr lang="fa-IR" sz="2000" dirty="0" smtClean="0">
                <a:cs typeface="B Titr" pitchFamily="2" charset="-78"/>
              </a:rPr>
              <a:t>تا 23 دی 96</a:t>
            </a:r>
            <a:endParaRPr lang="en-US" dirty="0">
              <a:cs typeface="B Titr"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252614501"/>
              </p:ext>
            </p:extLst>
          </p:nvPr>
        </p:nvGraphicFramePr>
        <p:xfrm>
          <a:off x="914400" y="1143003"/>
          <a:ext cx="7391400" cy="5486396"/>
        </p:xfrm>
        <a:graphic>
          <a:graphicData uri="http://schemas.openxmlformats.org/drawingml/2006/table">
            <a:tbl>
              <a:tblPr rtl="1">
                <a:tableStyleId>{5C22544A-7EE6-4342-B048-85BDC9FD1C3A}</a:tableStyleId>
              </a:tblPr>
              <a:tblGrid>
                <a:gridCol w="1593558"/>
                <a:gridCol w="1881756"/>
                <a:gridCol w="1864803"/>
                <a:gridCol w="2051283"/>
              </a:tblGrid>
              <a:tr h="805381">
                <a:tc>
                  <a:txBody>
                    <a:bodyPr/>
                    <a:lstStyle/>
                    <a:p>
                      <a:pPr algn="ctr" rtl="0" fontAlgn="ctr"/>
                      <a:endParaRPr lang="fa-IR" sz="1200" b="1" i="0" u="none" strike="noStrike" dirty="0">
                        <a:solidFill>
                          <a:srgbClr val="000000"/>
                        </a:solidFill>
                        <a:effectLst/>
                        <a:latin typeface="B Nazanin"/>
                      </a:endParaRPr>
                    </a:p>
                  </a:txBody>
                  <a:tcPr marL="9525" marR="9525" marT="9525" marB="0" anchor="ctr"/>
                </a:tc>
                <a:tc>
                  <a:txBody>
                    <a:bodyPr/>
                    <a:lstStyle/>
                    <a:p>
                      <a:pPr algn="ctr" rtl="1" fontAlgn="ctr"/>
                      <a:r>
                        <a:rPr lang="fa-IR" sz="1200" u="none" strike="noStrike">
                          <a:effectLst/>
                        </a:rPr>
                        <a:t>درصد جمعیتی که یکبار خدمت گرفته اند</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 </a:t>
                      </a:r>
                      <a:endParaRPr lang="fa-IR" sz="1200" b="1" i="0" u="none" strike="noStrike">
                        <a:solidFill>
                          <a:srgbClr val="000000"/>
                        </a:solidFill>
                        <a:effectLst/>
                        <a:latin typeface="B Nazanin"/>
                      </a:endParaRPr>
                    </a:p>
                  </a:txBody>
                  <a:tcPr marL="9525" marR="9525" marT="9525" marB="0" anchor="ctr"/>
                </a:tc>
                <a:tc>
                  <a:txBody>
                    <a:bodyPr/>
                    <a:lstStyle/>
                    <a:p>
                      <a:pPr algn="ctr" rtl="0" fontAlgn="ctr"/>
                      <a:endParaRPr lang="fa-IR" sz="1200" b="1" i="0" u="none" strike="noStrike">
                        <a:solidFill>
                          <a:srgbClr val="000000"/>
                        </a:solidFill>
                        <a:effectLst/>
                        <a:latin typeface="B Nazanin"/>
                      </a:endParaRPr>
                    </a:p>
                  </a:txBody>
                  <a:tcPr marL="9525" marR="9525" marT="9525" marB="0" anchor="ctr"/>
                </a:tc>
              </a:tr>
              <a:tr h="674558">
                <a:tc>
                  <a:txBody>
                    <a:bodyPr/>
                    <a:lstStyle/>
                    <a:p>
                      <a:pPr algn="ctr" rtl="1" fontAlgn="ctr"/>
                      <a:r>
                        <a:rPr lang="fa-IR" sz="1200" u="none" strike="noStrike">
                          <a:effectLst/>
                        </a:rPr>
                        <a:t>روستایی</a:t>
                      </a:r>
                      <a:endParaRPr lang="fa-IR" sz="1200" b="1" i="0" u="none" strike="noStrike">
                        <a:solidFill>
                          <a:srgbClr val="000000"/>
                        </a:solidFill>
                        <a:effectLst/>
                        <a:latin typeface="B Nazanin"/>
                      </a:endParaRPr>
                    </a:p>
                  </a:txBody>
                  <a:tcPr marL="9525" marR="9525" marT="9525" marB="0" anchor="ctr"/>
                </a:tc>
                <a:tc>
                  <a:txBody>
                    <a:bodyPr/>
                    <a:lstStyle/>
                    <a:p>
                      <a:pPr algn="ctr" rtl="1" fontAlgn="ctr"/>
                      <a:r>
                        <a:rPr lang="fa-IR" sz="1000" u="none" strike="noStrike">
                          <a:effectLst/>
                        </a:rPr>
                        <a:t>جمعیت ثبت نام شده</a:t>
                      </a:r>
                      <a:endParaRPr lang="fa-IR" sz="1000" b="1" i="0" u="none" strike="noStrike">
                        <a:solidFill>
                          <a:srgbClr val="000000"/>
                        </a:solidFill>
                        <a:effectLst/>
                        <a:latin typeface="B Nazanin"/>
                      </a:endParaRPr>
                    </a:p>
                  </a:txBody>
                  <a:tcPr marL="9525" marR="9525" marT="9525" marB="0" anchor="ctr"/>
                </a:tc>
                <a:tc>
                  <a:txBody>
                    <a:bodyPr/>
                    <a:lstStyle/>
                    <a:p>
                      <a:pPr algn="ctr" rtl="1" fontAlgn="ctr"/>
                      <a:r>
                        <a:rPr lang="fa-IR" sz="1000" u="none" strike="noStrike" dirty="0">
                          <a:effectLst/>
                        </a:rPr>
                        <a:t>جمعیت یکبار خدمت گرفته</a:t>
                      </a:r>
                      <a:endParaRPr lang="fa-IR" sz="1000" b="1" i="0" u="none" strike="noStrike" dirty="0">
                        <a:solidFill>
                          <a:srgbClr val="000000"/>
                        </a:solidFill>
                        <a:effectLst/>
                        <a:latin typeface="B Nazanin"/>
                      </a:endParaRPr>
                    </a:p>
                  </a:txBody>
                  <a:tcPr marL="9525" marR="9525" marT="9525" marB="0" anchor="ctr"/>
                </a:tc>
                <a:tc>
                  <a:txBody>
                    <a:bodyPr/>
                    <a:lstStyle/>
                    <a:p>
                      <a:pPr algn="ctr" rtl="1" fontAlgn="ctr"/>
                      <a:r>
                        <a:rPr lang="fa-IR" sz="1000" u="none" strike="noStrike">
                          <a:effectLst/>
                        </a:rPr>
                        <a:t>درصد جمعیت یکبار خدمت گرفته</a:t>
                      </a:r>
                      <a:endParaRPr lang="fa-IR" sz="1000" b="1" i="0" u="none" strike="noStrike">
                        <a:solidFill>
                          <a:srgbClr val="000000"/>
                        </a:solidFill>
                        <a:effectLst/>
                        <a:latin typeface="B Nazanin"/>
                      </a:endParaRPr>
                    </a:p>
                  </a:txBody>
                  <a:tcPr marL="9525" marR="9525" marT="9525" marB="0" anchor="ctr"/>
                </a:tc>
              </a:tr>
              <a:tr h="572351">
                <a:tc>
                  <a:txBody>
                    <a:bodyPr/>
                    <a:lstStyle/>
                    <a:p>
                      <a:pPr algn="ctr" rtl="1" fontAlgn="ctr"/>
                      <a:r>
                        <a:rPr lang="fa-IR" sz="1200" u="none" strike="noStrike">
                          <a:effectLst/>
                        </a:rPr>
                        <a:t>مرکز لوندویل</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10274</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7680</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74.75</a:t>
                      </a:r>
                      <a:endParaRPr lang="fa-IR" sz="1200" b="1" i="0" u="none" strike="noStrike">
                        <a:solidFill>
                          <a:srgbClr val="000000"/>
                        </a:solidFill>
                        <a:effectLst/>
                        <a:latin typeface="B Nazanin"/>
                      </a:endParaRPr>
                    </a:p>
                  </a:txBody>
                  <a:tcPr marL="9525" marR="9525" marT="9525" marB="0" anchor="ctr"/>
                </a:tc>
              </a:tr>
              <a:tr h="572351">
                <a:tc>
                  <a:txBody>
                    <a:bodyPr/>
                    <a:lstStyle/>
                    <a:p>
                      <a:pPr algn="ctr" rtl="1" fontAlgn="ctr"/>
                      <a:r>
                        <a:rPr lang="fa-IR" sz="1200" u="none" strike="noStrike">
                          <a:effectLst/>
                        </a:rPr>
                        <a:t>مرکز عباس آباد</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4848</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dirty="0">
                          <a:effectLst/>
                        </a:rPr>
                        <a:t>3621</a:t>
                      </a:r>
                      <a:endParaRPr lang="fa-IR" sz="1200" b="1" i="0" u="none" strike="noStrike" dirty="0">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74.69</a:t>
                      </a:r>
                      <a:endParaRPr lang="fa-IR" sz="1200" b="1" i="0" u="none" strike="noStrike">
                        <a:solidFill>
                          <a:srgbClr val="000000"/>
                        </a:solidFill>
                        <a:effectLst/>
                        <a:latin typeface="B Nazanin"/>
                      </a:endParaRPr>
                    </a:p>
                  </a:txBody>
                  <a:tcPr marL="9525" marR="9525" marT="9525" marB="0" anchor="ctr"/>
                </a:tc>
              </a:tr>
              <a:tr h="572351">
                <a:tc>
                  <a:txBody>
                    <a:bodyPr/>
                    <a:lstStyle/>
                    <a:p>
                      <a:pPr algn="ctr" rtl="1" fontAlgn="ctr"/>
                      <a:r>
                        <a:rPr lang="fa-IR" sz="1200" u="none" strike="noStrike">
                          <a:effectLst/>
                        </a:rPr>
                        <a:t>مرکز عنبران</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4401</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3382</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76.85</a:t>
                      </a:r>
                      <a:endParaRPr lang="fa-IR" sz="1200" b="1" i="0" u="none" strike="noStrike">
                        <a:solidFill>
                          <a:srgbClr val="000000"/>
                        </a:solidFill>
                        <a:effectLst/>
                        <a:latin typeface="B Nazanin"/>
                      </a:endParaRPr>
                    </a:p>
                  </a:txBody>
                  <a:tcPr marL="9525" marR="9525" marT="9525" marB="0" anchor="ctr"/>
                </a:tc>
              </a:tr>
              <a:tr h="572351">
                <a:tc>
                  <a:txBody>
                    <a:bodyPr/>
                    <a:lstStyle/>
                    <a:p>
                      <a:pPr algn="ctr" rtl="1" fontAlgn="ctr"/>
                      <a:r>
                        <a:rPr lang="fa-IR" sz="1200" u="none" strike="noStrike">
                          <a:effectLst/>
                        </a:rPr>
                        <a:t>مرکز ویرمونی</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3690</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dirty="0">
                          <a:effectLst/>
                        </a:rPr>
                        <a:t>3624</a:t>
                      </a:r>
                      <a:endParaRPr lang="fa-IR" sz="1200" b="1" i="0" u="none" strike="noStrike" dirty="0">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98.21</a:t>
                      </a:r>
                      <a:endParaRPr lang="fa-IR" sz="1200" b="1" i="0" u="none" strike="noStrike">
                        <a:solidFill>
                          <a:srgbClr val="000000"/>
                        </a:solidFill>
                        <a:effectLst/>
                        <a:latin typeface="B Nazanin"/>
                      </a:endParaRPr>
                    </a:p>
                  </a:txBody>
                  <a:tcPr marL="9525" marR="9525" marT="9525" marB="0" anchor="ctr"/>
                </a:tc>
              </a:tr>
              <a:tr h="572351">
                <a:tc>
                  <a:txBody>
                    <a:bodyPr/>
                    <a:lstStyle/>
                    <a:p>
                      <a:pPr algn="ctr" rtl="1" fontAlgn="ctr"/>
                      <a:r>
                        <a:rPr lang="fa-IR" sz="1200" u="none" strike="noStrike">
                          <a:effectLst/>
                        </a:rPr>
                        <a:t>مرکز صیادلر حیران</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2599</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2018</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77.65</a:t>
                      </a:r>
                      <a:endParaRPr lang="fa-IR" sz="1200" b="1" i="0" u="none" strike="noStrike">
                        <a:solidFill>
                          <a:srgbClr val="000000"/>
                        </a:solidFill>
                        <a:effectLst/>
                        <a:latin typeface="B Nazanin"/>
                      </a:endParaRPr>
                    </a:p>
                  </a:txBody>
                  <a:tcPr marL="9525" marR="9525" marT="9525" marB="0" anchor="ctr"/>
                </a:tc>
              </a:tr>
              <a:tr h="572351">
                <a:tc>
                  <a:txBody>
                    <a:bodyPr/>
                    <a:lstStyle/>
                    <a:p>
                      <a:pPr algn="ctr" rtl="1" fontAlgn="ctr"/>
                      <a:r>
                        <a:rPr lang="fa-IR" sz="1200" u="none" strike="noStrike">
                          <a:effectLst/>
                        </a:rPr>
                        <a:t>باغچه سرا</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1897</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1405</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74.06</a:t>
                      </a:r>
                      <a:endParaRPr lang="fa-IR" sz="1200" b="1" i="0" u="none" strike="noStrike">
                        <a:solidFill>
                          <a:srgbClr val="000000"/>
                        </a:solidFill>
                        <a:effectLst/>
                        <a:latin typeface="B Nazanin"/>
                      </a:endParaRPr>
                    </a:p>
                  </a:txBody>
                  <a:tcPr marL="9525" marR="9525" marT="9525" marB="0" anchor="ctr"/>
                </a:tc>
              </a:tr>
              <a:tr h="572351">
                <a:tc>
                  <a:txBody>
                    <a:bodyPr/>
                    <a:lstStyle/>
                    <a:p>
                      <a:pPr algn="ctr" rtl="1" fontAlgn="ctr"/>
                      <a:r>
                        <a:rPr lang="fa-IR" sz="1200" u="none" strike="noStrike" dirty="0">
                          <a:effectLst/>
                        </a:rPr>
                        <a:t>کل</a:t>
                      </a:r>
                      <a:endParaRPr lang="fa-IR" sz="1200" b="1" i="0" u="none" strike="noStrike" dirty="0">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27709</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a:effectLst/>
                        </a:rPr>
                        <a:t>21730</a:t>
                      </a:r>
                      <a:endParaRPr lang="fa-IR" sz="1200" b="1" i="0" u="none" strike="noStrike">
                        <a:solidFill>
                          <a:srgbClr val="000000"/>
                        </a:solidFill>
                        <a:effectLst/>
                        <a:latin typeface="B Nazanin"/>
                      </a:endParaRPr>
                    </a:p>
                  </a:txBody>
                  <a:tcPr marL="9525" marR="9525" marT="9525" marB="0" anchor="ctr"/>
                </a:tc>
                <a:tc>
                  <a:txBody>
                    <a:bodyPr/>
                    <a:lstStyle/>
                    <a:p>
                      <a:pPr algn="ctr" rtl="0" fontAlgn="ctr"/>
                      <a:r>
                        <a:rPr lang="fa-IR" sz="1200" u="none" strike="noStrike" dirty="0">
                          <a:effectLst/>
                        </a:rPr>
                        <a:t>78.42</a:t>
                      </a:r>
                      <a:endParaRPr lang="fa-IR" sz="1200" b="1" i="0" u="none" strike="noStrike" dirty="0">
                        <a:solidFill>
                          <a:srgbClr val="000000"/>
                        </a:solidFill>
                        <a:effectLst/>
                        <a:latin typeface="B Nazanin"/>
                      </a:endParaRPr>
                    </a:p>
                  </a:txBody>
                  <a:tcPr marL="9525" marR="9525" marT="9525" marB="0" anchor="ctr"/>
                </a:tc>
              </a:tr>
            </a:tbl>
          </a:graphicData>
        </a:graphic>
      </p:graphicFrame>
    </p:spTree>
    <p:extLst>
      <p:ext uri="{BB962C8B-B14F-4D97-AF65-F5344CB8AC3E}">
        <p14:creationId xmlns:p14="http://schemas.microsoft.com/office/powerpoint/2010/main" val="4024022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Autofit/>
          </a:bodyPr>
          <a:lstStyle/>
          <a:p>
            <a:pPr algn="ctr"/>
            <a:r>
              <a:rPr lang="fa-IR" sz="2400" dirty="0" smtClean="0">
                <a:cs typeface="B Titr" pitchFamily="2" charset="-78"/>
              </a:rPr>
              <a:t>نمودار مقایسه ای تعداد جمعیت روستایی که حداقل یکبار خدمت گرفته اند </a:t>
            </a:r>
            <a:endParaRPr lang="en-US" sz="2400" dirty="0">
              <a:cs typeface="B Titr"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54334633"/>
              </p:ext>
            </p:extLst>
          </p:nvPr>
        </p:nvGraphicFramePr>
        <p:xfrm>
          <a:off x="76200" y="914400"/>
          <a:ext cx="9067800" cy="5867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8428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cs typeface="2  Titr" panose="00000700000000000000" pitchFamily="2" charset="-78"/>
              </a:rPr>
              <a:t>تا 23 دی96</a:t>
            </a:r>
            <a:r>
              <a:rPr lang="en-US" dirty="0" smtClean="0">
                <a:cs typeface="2  Titr" panose="00000700000000000000" pitchFamily="2" charset="-78"/>
              </a:rPr>
              <a:t>  </a:t>
            </a:r>
            <a:r>
              <a:rPr lang="fa-IR" dirty="0" smtClean="0">
                <a:cs typeface="2  Titr" panose="00000700000000000000" pitchFamily="2" charset="-78"/>
              </a:rPr>
              <a:t>جمعیتی که در شهر یکبار خدمت گرفته اند</a:t>
            </a:r>
            <a:endParaRPr lang="en-US" sz="1700" dirty="0">
              <a:cs typeface="2  Titr" panose="00000700000000000000" pitchFamily="2" charset="-78"/>
            </a:endParaRPr>
          </a:p>
        </p:txBody>
      </p:sp>
      <p:graphicFrame>
        <p:nvGraphicFramePr>
          <p:cNvPr id="4" name="Chart 3"/>
          <p:cNvGraphicFramePr>
            <a:graphicFrameLocks noGrp="1"/>
          </p:cNvGraphicFramePr>
          <p:nvPr>
            <p:extLst>
              <p:ext uri="{D42A27DB-BD31-4B8C-83A1-F6EECF244321}">
                <p14:modId xmlns:p14="http://schemas.microsoft.com/office/powerpoint/2010/main" val="2002810472"/>
              </p:ext>
            </p:extLst>
          </p:nvPr>
        </p:nvGraphicFramePr>
        <p:xfrm>
          <a:off x="76200" y="1219200"/>
          <a:ext cx="9067800" cy="5638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3821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609600"/>
          </a:xfrm>
        </p:spPr>
        <p:txBody>
          <a:bodyPr>
            <a:normAutofit fontScale="90000"/>
          </a:bodyPr>
          <a:lstStyle/>
          <a:p>
            <a:r>
              <a:rPr lang="fa-IR" dirty="0" smtClean="0"/>
              <a:t>درصد جمعیت یکبار خدمت گرفته روستایی</a:t>
            </a:r>
            <a:endParaRPr lang="fa-I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9503605"/>
              </p:ext>
            </p:extLst>
          </p:nvPr>
        </p:nvGraphicFramePr>
        <p:xfrm>
          <a:off x="152400" y="990600"/>
          <a:ext cx="88392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4649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4294967295"/>
          </p:nvPr>
        </p:nvSpPr>
        <p:spPr>
          <a:xfrm>
            <a:off x="1143000" y="731520"/>
            <a:ext cx="6400800" cy="3474720"/>
          </a:xfrm>
          <a:prstGeom prst="rect">
            <a:avLst/>
          </a:prstGeom>
        </p:spPr>
        <p:txBody>
          <a:bodyPr/>
          <a:lstStyle/>
          <a:p>
            <a:endParaRPr lang="fa-I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72800"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684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درصد جمعیت یکبار خدمت گرفته شهری</a:t>
            </a: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7776182"/>
              </p:ext>
            </p:extLst>
          </p:nvPr>
        </p:nvGraphicFramePr>
        <p:xfrm>
          <a:off x="32359" y="1365338"/>
          <a:ext cx="8991600" cy="5486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886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65111" cy="1143000"/>
          </a:xfrm>
        </p:spPr>
        <p:txBody>
          <a:bodyPr>
            <a:normAutofit/>
          </a:bodyPr>
          <a:lstStyle/>
          <a:p>
            <a:pPr marL="0" indent="0" algn="ctr" rtl="1">
              <a:buNone/>
            </a:pPr>
            <a:r>
              <a:rPr lang="fa-IR" sz="3000" b="1" dirty="0" smtClean="0">
                <a:cs typeface="B Zar" panose="00000400000000000000" pitchFamily="2" charset="-78"/>
              </a:rPr>
              <a:t>رتبه بندی شهرستانها بر اساس شاخص کاربران فعال </a:t>
            </a:r>
            <a:endParaRPr lang="en-US" sz="3000" b="1" dirty="0">
              <a:cs typeface="B Zar" panose="00000400000000000000" pitchFamily="2" charset="-78"/>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954" t="23750" r="1995" b="11072"/>
          <a:stretch/>
        </p:blipFill>
        <p:spPr bwMode="auto">
          <a:xfrm>
            <a:off x="295725" y="990600"/>
            <a:ext cx="871808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6116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762000"/>
          </a:xfrm>
        </p:spPr>
        <p:txBody>
          <a:bodyPr>
            <a:normAutofit/>
          </a:bodyPr>
          <a:lstStyle/>
          <a:p>
            <a:r>
              <a:rPr lang="fa-IR" dirty="0" smtClean="0"/>
              <a:t>شهرستان</a:t>
            </a:r>
            <a:r>
              <a:rPr lang="en-US" dirty="0" smtClean="0"/>
              <a:t> </a:t>
            </a:r>
            <a:r>
              <a:rPr lang="fa-IR" dirty="0" smtClean="0"/>
              <a:t>نسبت کاربران فعال به غیر فعال</a:t>
            </a:r>
            <a:endParaRPr lang="fa-I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458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688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38200"/>
          </a:xfrm>
        </p:spPr>
        <p:txBody>
          <a:bodyPr/>
          <a:lstStyle/>
          <a:p>
            <a:pPr algn="r" rtl="1"/>
            <a:r>
              <a:rPr lang="fa-IR" dirty="0" smtClean="0">
                <a:cs typeface="B Titr" pitchFamily="2" charset="-78"/>
              </a:rPr>
              <a:t>پایش از طریق سامانه </a:t>
            </a:r>
            <a:endParaRPr lang="en-US" dirty="0">
              <a:cs typeface="B Titr" pitchFamily="2" charset="-78"/>
            </a:endParaRPr>
          </a:p>
        </p:txBody>
      </p:sp>
      <p:sp>
        <p:nvSpPr>
          <p:cNvPr id="3" name="Content Placeholder 2"/>
          <p:cNvSpPr>
            <a:spLocks noGrp="1"/>
          </p:cNvSpPr>
          <p:nvPr>
            <p:ph idx="1"/>
          </p:nvPr>
        </p:nvSpPr>
        <p:spPr/>
        <p:txBody>
          <a:bodyPr/>
          <a:lstStyle/>
          <a:p>
            <a:pPr marL="0" indent="0" algn="r" rtl="1">
              <a:buNone/>
            </a:pPr>
            <a:r>
              <a:rPr lang="fa-IR" dirty="0" smtClean="0">
                <a:cs typeface="B Yekan" pitchFamily="2" charset="-78"/>
              </a:rPr>
              <a:t>به طرق مختلف می توان عملکرد مراکز و یا خانه های بهداشت را مورد ارزیابی قرار دهیم :</a:t>
            </a:r>
          </a:p>
          <a:p>
            <a:pPr marL="0" indent="0" algn="r" rtl="1">
              <a:buNone/>
            </a:pPr>
            <a:endParaRPr lang="fa-IR" b="1" dirty="0">
              <a:cs typeface="B Yekan" pitchFamily="2" charset="-78"/>
            </a:endParaRPr>
          </a:p>
          <a:p>
            <a:pPr marL="0" indent="0" algn="r" rtl="1">
              <a:buNone/>
            </a:pPr>
            <a:r>
              <a:rPr lang="fa-IR" b="1" dirty="0" smtClean="0">
                <a:cs typeface="B Yekan" pitchFamily="2" charset="-78"/>
              </a:rPr>
              <a:t> 1- مقایسه عملکرد ماهانه هر مرکز با ماه قبل </a:t>
            </a:r>
          </a:p>
          <a:p>
            <a:pPr algn="r" rtl="1"/>
            <a:endParaRPr lang="en-US" dirty="0">
              <a:cs typeface="B Yekan" pitchFamily="2" charset="-78"/>
            </a:endParaRPr>
          </a:p>
        </p:txBody>
      </p:sp>
    </p:spTree>
    <p:extLst>
      <p:ext uri="{BB962C8B-B14F-4D97-AF65-F5344CB8AC3E}">
        <p14:creationId xmlns:p14="http://schemas.microsoft.com/office/powerpoint/2010/main" val="2204029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b="1" dirty="0" smtClean="0">
                <a:cs typeface="B Yekan" pitchFamily="2" charset="-78"/>
              </a:rPr>
              <a:t>2- بررسی عملکرد کاربران در گروههای مختلف </a:t>
            </a:r>
          </a:p>
          <a:p>
            <a:pPr marL="0" indent="0" algn="ctr" rtl="1">
              <a:buNone/>
            </a:pPr>
            <a:r>
              <a:rPr lang="fa-IR" b="1" dirty="0" smtClean="0">
                <a:cs typeface="B Yekan" pitchFamily="2" charset="-78"/>
              </a:rPr>
              <a:t>(در بازه های زمانی مشخص )</a:t>
            </a:r>
          </a:p>
          <a:p>
            <a:pPr algn="r" rtl="1"/>
            <a:r>
              <a:rPr lang="fa-IR" b="1" dirty="0" smtClean="0">
                <a:cs typeface="B Yekan" pitchFamily="2" charset="-78"/>
              </a:rPr>
              <a:t>پزشکان </a:t>
            </a:r>
          </a:p>
          <a:p>
            <a:pPr algn="r" rtl="1"/>
            <a:r>
              <a:rPr lang="fa-IR" b="1" dirty="0" smtClean="0">
                <a:cs typeface="B Yekan" pitchFamily="2" charset="-78"/>
              </a:rPr>
              <a:t>ماما </a:t>
            </a:r>
          </a:p>
          <a:p>
            <a:pPr algn="r" rtl="1"/>
            <a:r>
              <a:rPr lang="fa-IR" b="1" dirty="0" smtClean="0">
                <a:cs typeface="B Yekan" pitchFamily="2" charset="-78"/>
              </a:rPr>
              <a:t>مراقب سلامت </a:t>
            </a:r>
          </a:p>
          <a:p>
            <a:pPr algn="r" rtl="1"/>
            <a:r>
              <a:rPr lang="fa-IR" b="1" dirty="0" smtClean="0">
                <a:cs typeface="B Yekan" pitchFamily="2" charset="-78"/>
              </a:rPr>
              <a:t>بهورز </a:t>
            </a:r>
          </a:p>
        </p:txBody>
      </p:sp>
    </p:spTree>
    <p:extLst>
      <p:ext uri="{BB962C8B-B14F-4D97-AF65-F5344CB8AC3E}">
        <p14:creationId xmlns:p14="http://schemas.microsoft.com/office/powerpoint/2010/main" val="1308488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838200"/>
          </a:xfrm>
        </p:spPr>
        <p:txBody>
          <a:bodyPr>
            <a:noAutofit/>
          </a:bodyPr>
          <a:lstStyle/>
          <a:p>
            <a:pPr algn="ctr"/>
            <a:r>
              <a:rPr lang="fa-IR" sz="3000" dirty="0" smtClean="0">
                <a:cs typeface="B Titr" pitchFamily="2" charset="-78"/>
              </a:rPr>
              <a:t>پزشکان خانواده  برتر یکماه گذشته </a:t>
            </a:r>
            <a:br>
              <a:rPr lang="fa-IR" sz="3000" dirty="0" smtClean="0">
                <a:cs typeface="B Titr" pitchFamily="2" charset="-78"/>
              </a:rPr>
            </a:br>
            <a:r>
              <a:rPr lang="fa-IR" sz="3000" dirty="0" smtClean="0">
                <a:cs typeface="B Titr" pitchFamily="2" charset="-78"/>
              </a:rPr>
              <a:t>عملکرد 20 بهمن تا 20 اسفند </a:t>
            </a:r>
            <a:endParaRPr lang="en-US" sz="3000" dirty="0">
              <a:cs typeface="B Titr" pitchFamily="2" charset="-78"/>
            </a:endParaRPr>
          </a:p>
        </p:txBody>
      </p:sp>
      <p:sp>
        <p:nvSpPr>
          <p:cNvPr id="7" name="TextBox 6"/>
          <p:cNvSpPr txBox="1"/>
          <p:nvPr/>
        </p:nvSpPr>
        <p:spPr>
          <a:xfrm>
            <a:off x="1219200" y="4648200"/>
            <a:ext cx="6477000" cy="1200329"/>
          </a:xfrm>
          <a:prstGeom prst="rect">
            <a:avLst/>
          </a:prstGeom>
          <a:noFill/>
        </p:spPr>
        <p:txBody>
          <a:bodyPr wrap="square" rtlCol="0">
            <a:spAutoFit/>
          </a:bodyPr>
          <a:lstStyle/>
          <a:p>
            <a:pPr algn="r" rtl="1"/>
            <a:r>
              <a:rPr lang="fa-IR" b="1" dirty="0" smtClean="0">
                <a:cs typeface="B Zar" panose="00000400000000000000" pitchFamily="2" charset="-78"/>
              </a:rPr>
              <a:t>در بازه های زمانی یکماهه عملکرد گروههای مختلف از جمله پزشک ، ماما ، مراقب سلامت و بهورز را بررسی نموده و سورت می نماییم و نتایج را بررسی می نماییم </a:t>
            </a:r>
          </a:p>
          <a:p>
            <a:pPr algn="r" rtl="1"/>
            <a:r>
              <a:rPr lang="fa-IR" b="1" dirty="0" smtClean="0">
                <a:cs typeface="B Zar" panose="00000400000000000000" pitchFamily="2" charset="-78"/>
              </a:rPr>
              <a:t>از منوی شبکه خدمت – فعالیت کابران سامانه</a:t>
            </a:r>
            <a:endParaRPr lang="en-US" b="1" dirty="0">
              <a:cs typeface="B Zar" panose="00000400000000000000" pitchFamily="2" charset="-78"/>
            </a:endParaRPr>
          </a:p>
        </p:txBody>
      </p:sp>
      <p:sp>
        <p:nvSpPr>
          <p:cNvPr id="3" name="Content Placeholder 2"/>
          <p:cNvSpPr>
            <a:spLocks noGrp="1"/>
          </p:cNvSpPr>
          <p:nvPr>
            <p:ph idx="1"/>
          </p:nvPr>
        </p:nvSpPr>
        <p:spPr/>
        <p:txBody>
          <a:bodyPr/>
          <a:lstStyle/>
          <a:p>
            <a:endParaRPr lang="fa-I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65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715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10" y="1"/>
            <a:ext cx="95824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033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lgn="ctr"/>
            <a:r>
              <a:rPr lang="fa-IR" dirty="0" smtClean="0">
                <a:cs typeface="B Titr" pitchFamily="2" charset="-78"/>
              </a:rPr>
              <a:t>ماماهای برتر </a:t>
            </a:r>
            <a:r>
              <a:rPr lang="fa-IR" dirty="0">
                <a:cs typeface="B Titr" pitchFamily="2" charset="-78"/>
              </a:rPr>
              <a:t>یکماه گذشته </a:t>
            </a:r>
            <a:br>
              <a:rPr lang="fa-IR" dirty="0">
                <a:cs typeface="B Titr" pitchFamily="2" charset="-78"/>
              </a:rPr>
            </a:br>
            <a:r>
              <a:rPr lang="fa-IR" dirty="0">
                <a:cs typeface="B Titr" pitchFamily="2" charset="-78"/>
              </a:rPr>
              <a:t>عملکرد 20 بهمن تا 20 اسفند </a:t>
            </a:r>
            <a:endParaRPr lang="en-US" dirty="0">
              <a:cs typeface="B Titr" pitchFamily="2" charset="-78"/>
            </a:endParaRPr>
          </a:p>
        </p:txBody>
      </p:sp>
      <p:sp>
        <p:nvSpPr>
          <p:cNvPr id="5" name="TextBox 4"/>
          <p:cNvSpPr txBox="1"/>
          <p:nvPr/>
        </p:nvSpPr>
        <p:spPr>
          <a:xfrm>
            <a:off x="990600" y="5486400"/>
            <a:ext cx="7620000" cy="646331"/>
          </a:xfrm>
          <a:prstGeom prst="rect">
            <a:avLst/>
          </a:prstGeom>
          <a:noFill/>
        </p:spPr>
        <p:txBody>
          <a:bodyPr wrap="square" rtlCol="0">
            <a:spAutoFit/>
          </a:bodyPr>
          <a:lstStyle/>
          <a:p>
            <a:pPr algn="ctr" rtl="1"/>
            <a:r>
              <a:rPr lang="fa-IR" b="1" dirty="0" smtClean="0"/>
              <a:t>با سورت نمودن تعداد خدمات از حالت صعودی به نزولی می توانید علاوه بر تعیین کابران برتر ، کاربرانی را کم ثبتی دارند شناسایی نمایید </a:t>
            </a:r>
            <a:endParaRPr lang="en-US" b="1" dirty="0"/>
          </a:p>
        </p:txBody>
      </p:sp>
      <p:sp>
        <p:nvSpPr>
          <p:cNvPr id="3" name="Content Placeholder 2"/>
          <p:cNvSpPr>
            <a:spLocks noGrp="1"/>
          </p:cNvSpPr>
          <p:nvPr>
            <p:ph idx="1"/>
          </p:nvPr>
        </p:nvSpPr>
        <p:spPr/>
        <p:txBody>
          <a:bodyPr/>
          <a:lstStyle/>
          <a:p>
            <a:endParaRPr lang="fa-I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0" y="0"/>
            <a:ext cx="913043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163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4" y="-18197"/>
            <a:ext cx="9115566" cy="726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278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0" y="5687"/>
            <a:ext cx="9120116" cy="685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657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rotWithShape="1">
          <a:blip r:embed="rId2"/>
          <a:srcRect l="20033" t="21664" r="41270" b="13911"/>
          <a:stretch/>
        </p:blipFill>
        <p:spPr bwMode="auto">
          <a:xfrm>
            <a:off x="205513" y="986447"/>
            <a:ext cx="5638800" cy="5181600"/>
          </a:xfrm>
          <a:prstGeom prst="rect">
            <a:avLst/>
          </a:prstGeom>
          <a:ln>
            <a:noFill/>
          </a:ln>
          <a:extLst>
            <a:ext uri="{53640926-AAD7-44D8-BBD7-CCE9431645EC}">
              <a14:shadowObscured xmlns:a14="http://schemas.microsoft.com/office/drawing/2010/main"/>
            </a:ext>
          </a:extLst>
        </p:spPr>
      </p:pic>
      <p:sp>
        <p:nvSpPr>
          <p:cNvPr id="5" name="Title 2"/>
          <p:cNvSpPr txBox="1">
            <a:spLocks/>
          </p:cNvSpPr>
          <p:nvPr/>
        </p:nvSpPr>
        <p:spPr>
          <a:xfrm>
            <a:off x="125485" y="76200"/>
            <a:ext cx="8763000" cy="94792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None/>
            </a:pPr>
            <a:r>
              <a:rPr lang="ar-SA" sz="3000" dirty="0" smtClean="0">
                <a:cs typeface="B Yekan" panose="00000400000000000000" pitchFamily="2" charset="-78"/>
              </a:rPr>
              <a:t/>
            </a:r>
            <a:br>
              <a:rPr lang="ar-SA" sz="3000" dirty="0" smtClean="0">
                <a:cs typeface="B Yekan" panose="00000400000000000000" pitchFamily="2" charset="-78"/>
              </a:rPr>
            </a:br>
            <a:r>
              <a:rPr lang="fa-IR" sz="2800" dirty="0" smtClean="0">
                <a:cs typeface="B Yekan" panose="00000400000000000000" pitchFamily="2" charset="-78"/>
              </a:rPr>
              <a:t>شاخص </a:t>
            </a:r>
            <a:r>
              <a:rPr lang="ar-SA" sz="2800" dirty="0" smtClean="0">
                <a:cs typeface="B Yekan" panose="00000400000000000000" pitchFamily="2" charset="-78"/>
              </a:rPr>
              <a:t>جمعیت ثبت نام شده </a:t>
            </a:r>
            <a:r>
              <a:rPr lang="fa-IR" sz="2800" dirty="0" smtClean="0">
                <a:cs typeface="B Yekan" panose="00000400000000000000" pitchFamily="2" charset="-78"/>
              </a:rPr>
              <a:t>گیلان 87% </a:t>
            </a:r>
            <a:r>
              <a:rPr lang="ar-SA" sz="2000" dirty="0" smtClean="0">
                <a:cs typeface="B Yekan" panose="00000400000000000000" pitchFamily="2" charset="-78"/>
              </a:rPr>
              <a:t>(18 دی 96)   </a:t>
            </a:r>
            <a:r>
              <a:rPr lang="fa-IR" sz="2500" dirty="0" smtClean="0">
                <a:solidFill>
                  <a:srgbClr val="FF0000"/>
                </a:solidFill>
                <a:cs typeface="B Yekan" panose="00000400000000000000" pitchFamily="2" charset="-78"/>
              </a:rPr>
              <a:t>گیلان </a:t>
            </a:r>
            <a:r>
              <a:rPr lang="ar-SA" sz="2500" dirty="0" smtClean="0">
                <a:solidFill>
                  <a:srgbClr val="FF0000"/>
                </a:solidFill>
                <a:cs typeface="B Yekan" panose="00000400000000000000" pitchFamily="2" charset="-78"/>
              </a:rPr>
              <a:t>رتبه 52</a:t>
            </a:r>
            <a:r>
              <a:rPr lang="ar-SA" sz="2500" dirty="0" smtClean="0">
                <a:cs typeface="B Yekan" panose="00000400000000000000" pitchFamily="2" charset="-78"/>
              </a:rPr>
              <a:t> </a:t>
            </a:r>
            <a:r>
              <a:rPr lang="en-US" sz="2500" dirty="0" smtClean="0">
                <a:cs typeface="B Yekan" panose="00000400000000000000" pitchFamily="2" charset="-78"/>
              </a:rPr>
              <a:t/>
            </a:r>
            <a:br>
              <a:rPr lang="en-US" sz="2500" dirty="0" smtClean="0">
                <a:cs typeface="B Yekan" panose="00000400000000000000" pitchFamily="2" charset="-78"/>
              </a:rPr>
            </a:br>
            <a:endParaRPr lang="en-US" sz="2500" dirty="0">
              <a:cs typeface="B Yekan" panose="00000400000000000000" pitchFamily="2" charset="-78"/>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494" t="45408" r="75044" b="40051"/>
          <a:stretch/>
        </p:blipFill>
        <p:spPr bwMode="auto">
          <a:xfrm>
            <a:off x="457200" y="4725955"/>
            <a:ext cx="1101012" cy="106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6105" t="20472" r="5682" b="5549"/>
          <a:stretch/>
        </p:blipFill>
        <p:spPr bwMode="auto">
          <a:xfrm>
            <a:off x="5591067" y="1024128"/>
            <a:ext cx="3325888" cy="3547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5686" t="29656" r="5252" b="22917"/>
          <a:stretch/>
        </p:blipFill>
        <p:spPr bwMode="auto">
          <a:xfrm>
            <a:off x="5486400" y="4571999"/>
            <a:ext cx="3430554" cy="2132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5334000" y="5488970"/>
            <a:ext cx="1600200" cy="152400"/>
          </a:xfrm>
          <a:prstGeom prst="wedgeRoundRectCallout">
            <a:avLst>
              <a:gd name="adj1" fmla="val -132695"/>
              <a:gd name="adj2" fmla="val -3115830"/>
              <a:gd name="adj3" fmla="val 16667"/>
            </a:avLst>
          </a:prstGeom>
          <a:noFill/>
          <a:ln w="95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9846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314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9" y="0"/>
            <a:ext cx="93094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638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 y="1"/>
            <a:ext cx="9140588" cy="684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392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12"/>
            <a:ext cx="9144000" cy="710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093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Low" rtl="1"/>
            <a:r>
              <a:rPr lang="fa-IR" b="1" dirty="0" smtClean="0">
                <a:cs typeface="B Yekan" pitchFamily="2" charset="-78"/>
              </a:rPr>
              <a:t>3- نمایش رنگ قرمز در گزینه «فعالیت مراکز » از میز کار مدیر سیستم نشان دهنده ، عدم ثبت اطلاعات</a:t>
            </a:r>
            <a:br>
              <a:rPr lang="fa-IR" b="1" dirty="0" smtClean="0">
                <a:cs typeface="B Yekan" pitchFamily="2" charset="-78"/>
              </a:rPr>
            </a:br>
            <a:r>
              <a:rPr lang="fa-IR" b="1" dirty="0" smtClean="0">
                <a:cs typeface="B Yekan" pitchFamily="2" charset="-78"/>
              </a:rPr>
              <a:t>(یا تعداد پایین ثبت خدمت)  آن خانه بهداشت یا پایگاه بوده و نیاز به پیگیری دارد. </a:t>
            </a:r>
            <a:endParaRPr lang="en-US" b="1" dirty="0">
              <a:cs typeface="B Yekan" pitchFamily="2" charset="-78"/>
            </a:endParaRPr>
          </a:p>
        </p:txBody>
      </p:sp>
    </p:spTree>
    <p:extLst>
      <p:ext uri="{BB962C8B-B14F-4D97-AF65-F5344CB8AC3E}">
        <p14:creationId xmlns:p14="http://schemas.microsoft.com/office/powerpoint/2010/main" val="3388979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500" dirty="0" smtClean="0">
                <a:cs typeface="B Titr" pitchFamily="2" charset="-78"/>
              </a:rPr>
              <a:t/>
            </a:r>
            <a:br>
              <a:rPr lang="fa-IR" sz="2500" dirty="0" smtClean="0">
                <a:cs typeface="B Titr" pitchFamily="2" charset="-78"/>
              </a:rPr>
            </a:br>
            <a:r>
              <a:rPr lang="fa-IR" sz="2500" dirty="0" smtClean="0">
                <a:cs typeface="B Titr" pitchFamily="2" charset="-78"/>
              </a:rPr>
              <a:t>حداقل خدمت در یکماه گذشته 100 عدد می باشد </a:t>
            </a:r>
            <a:br>
              <a:rPr lang="fa-IR" sz="2500" dirty="0" smtClean="0">
                <a:cs typeface="B Titr" pitchFamily="2" charset="-78"/>
              </a:rPr>
            </a:br>
            <a:r>
              <a:rPr lang="fa-IR" sz="2500" dirty="0" smtClean="0">
                <a:cs typeface="B Titr" pitchFamily="2" charset="-78"/>
              </a:rPr>
              <a:t>با ثبت کمتر از این مقدار سامانه آن واحد را غیرفعال (قرمز ) نمایش می دهد </a:t>
            </a:r>
            <a:br>
              <a:rPr lang="fa-IR" sz="2500" dirty="0" smtClean="0">
                <a:cs typeface="B Titr" pitchFamily="2" charset="-78"/>
              </a:rPr>
            </a:br>
            <a:endParaRPr lang="en-US" sz="2500" dirty="0">
              <a:cs typeface="B Titr" pitchFamily="2" charset="-78"/>
            </a:endParaRPr>
          </a:p>
        </p:txBody>
      </p:sp>
      <p:sp>
        <p:nvSpPr>
          <p:cNvPr id="4" name="Title 1"/>
          <p:cNvSpPr txBox="1">
            <a:spLocks/>
          </p:cNvSpPr>
          <p:nvPr/>
        </p:nvSpPr>
        <p:spPr>
          <a:xfrm>
            <a:off x="304800" y="5486400"/>
            <a:ext cx="86868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fa-IR" sz="2000" dirty="0" smtClean="0">
                <a:cs typeface="B Titr" pitchFamily="2" charset="-78"/>
              </a:rPr>
              <a:t/>
            </a:r>
            <a:br>
              <a:rPr lang="fa-IR" sz="2000" dirty="0" smtClean="0">
                <a:cs typeface="B Titr" pitchFamily="2" charset="-78"/>
              </a:rPr>
            </a:br>
            <a:r>
              <a:rPr lang="fa-IR" sz="2000" dirty="0" smtClean="0">
                <a:cs typeface="B Titr" pitchFamily="2" charset="-78"/>
              </a:rPr>
              <a:t>خود مراکز در نمودار بالا لحاظ نشده است و فقط آمار پایگاه و خانه بهداشت ، در این نمودار نمایش داده می شود </a:t>
            </a:r>
            <a:br>
              <a:rPr lang="fa-IR" sz="2000" dirty="0" smtClean="0">
                <a:cs typeface="B Titr" pitchFamily="2" charset="-78"/>
              </a:rPr>
            </a:br>
            <a:endParaRPr lang="en-US" sz="2000" dirty="0">
              <a:cs typeface="B Titr" pitchFamily="2" charset="-78"/>
            </a:endParaRPr>
          </a:p>
        </p:txBody>
      </p:sp>
      <p:sp>
        <p:nvSpPr>
          <p:cNvPr id="3" name="Content Placeholder 2"/>
          <p:cNvSpPr>
            <a:spLocks noGrp="1"/>
          </p:cNvSpPr>
          <p:nvPr>
            <p:ph idx="1"/>
          </p:nvPr>
        </p:nvSpPr>
        <p:spPr/>
        <p:txBody>
          <a:bodyPr/>
          <a:lstStyle/>
          <a:p>
            <a:endParaRPr lang="fa-I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86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017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b="1" dirty="0" smtClean="0">
                <a:cs typeface="B Yekan" pitchFamily="2" charset="-78"/>
              </a:rPr>
              <a:t>4- در نمودار «تعداد خدمات» شیب نمودار باید روند طبیعی و منظم داشته باشد </a:t>
            </a:r>
            <a:endParaRPr lang="en-US" b="1" dirty="0">
              <a:cs typeface="B Yekan" pitchFamily="2" charset="-78"/>
            </a:endParaRPr>
          </a:p>
        </p:txBody>
      </p:sp>
    </p:spTree>
    <p:extLst>
      <p:ext uri="{BB962C8B-B14F-4D97-AF65-F5344CB8AC3E}">
        <p14:creationId xmlns:p14="http://schemas.microsoft.com/office/powerpoint/2010/main" val="208728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143000"/>
          </a:xfrm>
        </p:spPr>
        <p:txBody>
          <a:bodyPr>
            <a:noAutofit/>
          </a:bodyPr>
          <a:lstStyle/>
          <a:p>
            <a:pPr algn="r" rtl="1"/>
            <a:r>
              <a:rPr lang="fa-IR" sz="2500" dirty="0" smtClean="0">
                <a:cs typeface="B Titr" pitchFamily="2" charset="-78"/>
              </a:rPr>
              <a:t>شیب نمودار زیر به ظاهر صحیح است ولی باید هدف این باشد که هر مرکز با توجه به جمعیتش در محل خودش قرار گیرد . یعنی پرجمعیت ترین در سمت چپ تا کم جمعیتت ترین در سمت راست </a:t>
            </a:r>
            <a:endParaRPr lang="en-US" sz="2500" dirty="0">
              <a:cs typeface="B Titr" pitchFamily="2" charset="-78"/>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8" y="1642996"/>
            <a:ext cx="9154438" cy="521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6655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86800" cy="4525963"/>
          </a:xfrm>
        </p:spPr>
        <p:txBody>
          <a:bodyPr/>
          <a:lstStyle/>
          <a:p>
            <a:pPr algn="r" rtl="1"/>
            <a:r>
              <a:rPr lang="fa-IR" b="1" dirty="0" smtClean="0">
                <a:cs typeface="B Yekan" pitchFamily="2" charset="-78"/>
              </a:rPr>
              <a:t>5- نقش پذیرش را مورد کنترل قرار دهیم تا از صحت انجام عملیات ارجاع مطمئن گردیم. </a:t>
            </a:r>
          </a:p>
          <a:p>
            <a:pPr algn="r" rtl="1"/>
            <a:r>
              <a:rPr lang="fa-IR" b="1" dirty="0" smtClean="0">
                <a:cs typeface="B Yekan" pitchFamily="2" charset="-78"/>
              </a:rPr>
              <a:t>اجرای روند ارجاع از خانه یا پایگاه به مراکز و بازخورد توسط پزشک در افزایش عملکرد تاثیر گذار است .</a:t>
            </a:r>
          </a:p>
          <a:p>
            <a:pPr marL="0" indent="0" algn="r" rtl="1">
              <a:buNone/>
            </a:pPr>
            <a:endParaRPr lang="en-US" b="1" dirty="0">
              <a:cs typeface="B Yekan" pitchFamily="2" charset="-78"/>
            </a:endParaRPr>
          </a:p>
        </p:txBody>
      </p:sp>
    </p:spTree>
    <p:extLst>
      <p:ext uri="{BB962C8B-B14F-4D97-AF65-F5344CB8AC3E}">
        <p14:creationId xmlns:p14="http://schemas.microsoft.com/office/powerpoint/2010/main" val="2975683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2800" dirty="0" smtClean="0">
                <a:cs typeface="B Titr" pitchFamily="2" charset="-78"/>
              </a:rPr>
              <a:t>نمودار تعداد خدمات در سامانه صرفا جهت اطلاع از تعداد خدمات بوده و برای مقایسه و رتبه بندی نمی باشد </a:t>
            </a:r>
            <a:endParaRPr lang="en-US" sz="2800" dirty="0">
              <a:cs typeface="B Titr"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342378" y="6172200"/>
            <a:ext cx="8496822" cy="685800"/>
          </a:xfrm>
        </p:spPr>
        <p:txBody>
          <a:bodyPr>
            <a:normAutofit/>
          </a:bodyPr>
          <a:lstStyle/>
          <a:p>
            <a:pPr algn="r" rtl="1"/>
            <a:r>
              <a:rPr lang="fa-IR" dirty="0" smtClean="0"/>
              <a:t>منوی خدمات – خدمات انجام شده </a:t>
            </a:r>
            <a:endParaRPr lang="en-US" dirty="0"/>
          </a:p>
        </p:txBody>
      </p:sp>
    </p:spTree>
    <p:extLst>
      <p:ext uri="{BB962C8B-B14F-4D97-AF65-F5344CB8AC3E}">
        <p14:creationId xmlns:p14="http://schemas.microsoft.com/office/powerpoint/2010/main" val="1822425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fa-IR" dirty="0">
                <a:cs typeface="B Titr" pitchFamily="2" charset="-78"/>
              </a:rPr>
              <a:t>جمعیت ثبت </a:t>
            </a:r>
            <a:r>
              <a:rPr lang="fa-IR" dirty="0" smtClean="0">
                <a:cs typeface="B Titr" pitchFamily="2" charset="-78"/>
              </a:rPr>
              <a:t>نام شده </a:t>
            </a:r>
            <a:r>
              <a:rPr lang="fa-IR" dirty="0">
                <a:cs typeface="B Titr" pitchFamily="2" charset="-78"/>
              </a:rPr>
              <a:t>در سامانه سیب </a:t>
            </a:r>
            <a:r>
              <a:rPr lang="fa-IR" dirty="0" smtClean="0">
                <a:cs typeface="B Titr" pitchFamily="2" charset="-78"/>
              </a:rPr>
              <a:t>شهرستان آستارا</a:t>
            </a:r>
            <a:r>
              <a:rPr lang="fa-IR" dirty="0">
                <a:cs typeface="B Titr" pitchFamily="2" charset="-78"/>
              </a:rPr>
              <a:t/>
            </a:r>
            <a:br>
              <a:rPr lang="fa-IR" dirty="0">
                <a:cs typeface="B Titr" pitchFamily="2" charset="-78"/>
              </a:rPr>
            </a:br>
            <a:endParaRPr lang="en-US" dirty="0">
              <a:cs typeface="B Titr" pitchFamily="2" charset="-78"/>
            </a:endParaRPr>
          </a:p>
        </p:txBody>
      </p:sp>
      <p:sp>
        <p:nvSpPr>
          <p:cNvPr id="3" name="Content Placeholder 2"/>
          <p:cNvSpPr>
            <a:spLocks noGrp="1"/>
          </p:cNvSpPr>
          <p:nvPr>
            <p:ph idx="1"/>
          </p:nvPr>
        </p:nvSpPr>
        <p:spPr/>
        <p:txBody>
          <a:bodyPr/>
          <a:lstStyle/>
          <a:p>
            <a:pPr algn="r" rtl="1">
              <a:buFont typeface="Wingdings" panose="05000000000000000000" pitchFamily="2" charset="2"/>
              <a:buChar char="Ø"/>
            </a:pPr>
            <a:r>
              <a:rPr lang="fa-IR" b="1" dirty="0" smtClean="0">
                <a:cs typeface="B Titr" pitchFamily="2" charset="-78"/>
              </a:rPr>
              <a:t>الف ) روستایی </a:t>
            </a:r>
            <a:endParaRPr lang="en-US" b="1" dirty="0" smtClean="0">
              <a:cs typeface="B Titr" pitchFamily="2" charset="-78"/>
            </a:endParaRPr>
          </a:p>
          <a:p>
            <a:pPr algn="r" rtl="1">
              <a:buFont typeface="Wingdings" panose="05000000000000000000" pitchFamily="2" charset="2"/>
              <a:buChar char="Ø"/>
            </a:pPr>
            <a:r>
              <a:rPr lang="fa-IR" b="1" dirty="0" smtClean="0">
                <a:cs typeface="B Titr" pitchFamily="2" charset="-78"/>
              </a:rPr>
              <a:t>ب) شهری </a:t>
            </a:r>
          </a:p>
          <a:p>
            <a:pPr algn="r" rt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25830245"/>
              </p:ext>
            </p:extLst>
          </p:nvPr>
        </p:nvGraphicFramePr>
        <p:xfrm>
          <a:off x="762000" y="3657600"/>
          <a:ext cx="7467600" cy="1752600"/>
        </p:xfrm>
        <a:graphic>
          <a:graphicData uri="http://schemas.openxmlformats.org/drawingml/2006/table">
            <a:tbl>
              <a:tblPr firstRow="1" bandRow="1">
                <a:tableStyleId>{5C22544A-7EE6-4342-B048-85BDC9FD1C3A}</a:tableStyleId>
              </a:tblPr>
              <a:tblGrid>
                <a:gridCol w="1524000"/>
                <a:gridCol w="2209800"/>
                <a:gridCol w="1866900"/>
                <a:gridCol w="1866900"/>
              </a:tblGrid>
              <a:tr h="370840">
                <a:tc>
                  <a:txBody>
                    <a:bodyPr/>
                    <a:lstStyle/>
                    <a:p>
                      <a:pPr algn="ctr"/>
                      <a:r>
                        <a:rPr lang="fa-IR" dirty="0" smtClean="0"/>
                        <a:t>درصد </a:t>
                      </a:r>
                      <a:endParaRPr lang="en-US" dirty="0"/>
                    </a:p>
                  </a:txBody>
                  <a:tcPr/>
                </a:tc>
                <a:tc>
                  <a:txBody>
                    <a:bodyPr/>
                    <a:lstStyle/>
                    <a:p>
                      <a:pPr algn="ctr"/>
                      <a:r>
                        <a:rPr lang="fa-IR" dirty="0" smtClean="0"/>
                        <a:t>جمعیت</a:t>
                      </a:r>
                      <a:r>
                        <a:rPr lang="fa-IR" baseline="0" dirty="0" smtClean="0"/>
                        <a:t> ثبت شده در سامانه </a:t>
                      </a:r>
                      <a:endParaRPr lang="en-US" dirty="0"/>
                    </a:p>
                  </a:txBody>
                  <a:tcPr/>
                </a:tc>
                <a:tc>
                  <a:txBody>
                    <a:bodyPr/>
                    <a:lstStyle/>
                    <a:p>
                      <a:pPr algn="ctr"/>
                      <a:r>
                        <a:rPr lang="fa-IR" dirty="0" smtClean="0"/>
                        <a:t>جمعیت واقعی </a:t>
                      </a:r>
                      <a:endParaRPr lang="en-US" dirty="0"/>
                    </a:p>
                  </a:txBody>
                  <a:tcPr/>
                </a:tc>
                <a:tc>
                  <a:txBody>
                    <a:bodyPr/>
                    <a:lstStyle/>
                    <a:p>
                      <a:pPr algn="ctr"/>
                      <a:r>
                        <a:rPr lang="fa-IR" dirty="0" smtClean="0"/>
                        <a:t>نوع جمعیت </a:t>
                      </a:r>
                      <a:endParaRPr lang="en-US" dirty="0"/>
                    </a:p>
                  </a:txBody>
                  <a:tcPr/>
                </a:tc>
              </a:tr>
              <a:tr h="370840">
                <a:tc>
                  <a:txBody>
                    <a:bodyPr/>
                    <a:lstStyle/>
                    <a:p>
                      <a:pPr algn="ctr"/>
                      <a:r>
                        <a:rPr lang="fa-IR" dirty="0" smtClean="0">
                          <a:solidFill>
                            <a:srgbClr val="FF0000"/>
                          </a:solidFill>
                        </a:rPr>
                        <a:t>%91</a:t>
                      </a:r>
                      <a:endParaRPr lang="en-US" dirty="0">
                        <a:solidFill>
                          <a:srgbClr val="FF0000"/>
                        </a:solidFill>
                      </a:endParaRPr>
                    </a:p>
                  </a:txBody>
                  <a:tcPr/>
                </a:tc>
                <a:tc>
                  <a:txBody>
                    <a:bodyPr/>
                    <a:lstStyle/>
                    <a:p>
                      <a:pPr algn="ctr"/>
                      <a:r>
                        <a:rPr lang="fa-IR" dirty="0" smtClean="0"/>
                        <a:t>57368</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t>62927</a:t>
                      </a:r>
                      <a:endParaRPr lang="en-US" dirty="0"/>
                    </a:p>
                  </a:txBody>
                  <a:tcPr/>
                </a:tc>
                <a:tc>
                  <a:txBody>
                    <a:bodyPr/>
                    <a:lstStyle/>
                    <a:p>
                      <a:pPr algn="ctr"/>
                      <a:r>
                        <a:rPr lang="fa-IR" dirty="0" smtClean="0"/>
                        <a:t>شهری</a:t>
                      </a:r>
                      <a:endParaRPr lang="en-US" dirty="0"/>
                    </a:p>
                  </a:txBody>
                  <a:tcPr/>
                </a:tc>
              </a:tr>
              <a:tr h="370840">
                <a:tc>
                  <a:txBody>
                    <a:bodyPr/>
                    <a:lstStyle/>
                    <a:p>
                      <a:pPr algn="ctr"/>
                      <a:r>
                        <a:rPr lang="fa-IR" dirty="0" smtClean="0"/>
                        <a:t>%100</a:t>
                      </a:r>
                      <a:endParaRPr lang="en-US" dirty="0"/>
                    </a:p>
                  </a:txBody>
                  <a:tcPr/>
                </a:tc>
                <a:tc>
                  <a:txBody>
                    <a:bodyPr/>
                    <a:lstStyle/>
                    <a:p>
                      <a:pPr algn="ctr"/>
                      <a:r>
                        <a:rPr lang="fa-IR" dirty="0" smtClean="0"/>
                        <a:t>28330</a:t>
                      </a:r>
                      <a:endParaRPr lang="en-US" dirty="0"/>
                    </a:p>
                  </a:txBody>
                  <a:tcPr/>
                </a:tc>
                <a:tc>
                  <a:txBody>
                    <a:bodyPr/>
                    <a:lstStyle/>
                    <a:p>
                      <a:pPr algn="ctr"/>
                      <a:r>
                        <a:rPr lang="fa-IR" dirty="0" smtClean="0"/>
                        <a:t>28330</a:t>
                      </a:r>
                      <a:endParaRPr lang="en-US" dirty="0"/>
                    </a:p>
                  </a:txBody>
                  <a:tcPr/>
                </a:tc>
                <a:tc>
                  <a:txBody>
                    <a:bodyPr/>
                    <a:lstStyle/>
                    <a:p>
                      <a:pPr algn="ctr"/>
                      <a:r>
                        <a:rPr lang="fa-IR" dirty="0" smtClean="0"/>
                        <a:t>روستایی</a:t>
                      </a:r>
                      <a:endParaRPr lang="en-US" dirty="0"/>
                    </a:p>
                  </a:txBody>
                  <a:tcPr/>
                </a:tc>
              </a:tr>
              <a:tr h="370840">
                <a:tc>
                  <a:txBody>
                    <a:bodyPr/>
                    <a:lstStyle/>
                    <a:p>
                      <a:pPr algn="ctr"/>
                      <a:r>
                        <a:rPr lang="fa-IR" dirty="0" smtClean="0">
                          <a:solidFill>
                            <a:srgbClr val="FF0000"/>
                          </a:solidFill>
                        </a:rPr>
                        <a:t>94%</a:t>
                      </a:r>
                      <a:endParaRPr lang="en-US" dirty="0">
                        <a:solidFill>
                          <a:srgbClr val="FF0000"/>
                        </a:solidFill>
                      </a:endParaRPr>
                    </a:p>
                  </a:txBody>
                  <a:tcPr/>
                </a:tc>
                <a:tc>
                  <a:txBody>
                    <a:bodyPr/>
                    <a:lstStyle/>
                    <a:p>
                      <a:pPr algn="ctr"/>
                      <a:r>
                        <a:rPr lang="fa-IR" dirty="0" smtClean="0"/>
                        <a:t>85707</a:t>
                      </a:r>
                      <a:endParaRPr lang="en-US" dirty="0"/>
                    </a:p>
                  </a:txBody>
                  <a:tcPr/>
                </a:tc>
                <a:tc>
                  <a:txBody>
                    <a:bodyPr/>
                    <a:lstStyle/>
                    <a:p>
                      <a:pPr algn="ctr"/>
                      <a:r>
                        <a:rPr lang="fa-IR" dirty="0" smtClean="0"/>
                        <a:t>91257</a:t>
                      </a:r>
                      <a:endParaRPr lang="en-US" dirty="0"/>
                    </a:p>
                  </a:txBody>
                  <a:tcPr/>
                </a:tc>
                <a:tc>
                  <a:txBody>
                    <a:bodyPr/>
                    <a:lstStyle/>
                    <a:p>
                      <a:pPr algn="ctr"/>
                      <a:r>
                        <a:rPr lang="fa-IR" dirty="0" smtClean="0"/>
                        <a:t>کل </a:t>
                      </a:r>
                      <a:endParaRPr lang="en-US" dirty="0"/>
                    </a:p>
                  </a:txBody>
                  <a:tcPr/>
                </a:tc>
              </a:tr>
            </a:tbl>
          </a:graphicData>
        </a:graphic>
      </p:graphicFrame>
    </p:spTree>
    <p:extLst>
      <p:ext uri="{BB962C8B-B14F-4D97-AF65-F5344CB8AC3E}">
        <p14:creationId xmlns:p14="http://schemas.microsoft.com/office/powerpoint/2010/main" val="40491636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38200"/>
          </a:xfrm>
        </p:spPr>
        <p:txBody>
          <a:bodyPr/>
          <a:lstStyle/>
          <a:p>
            <a:pPr algn="r" rtl="1"/>
            <a:r>
              <a:rPr lang="fa-IR" b="1" dirty="0" smtClean="0"/>
              <a:t>راههای ارتقای  عملکرد </a:t>
            </a:r>
            <a:endParaRPr lang="en-US" b="1" dirty="0"/>
          </a:p>
        </p:txBody>
      </p:sp>
      <p:sp>
        <p:nvSpPr>
          <p:cNvPr id="3" name="Content Placeholder 2"/>
          <p:cNvSpPr>
            <a:spLocks noGrp="1"/>
          </p:cNvSpPr>
          <p:nvPr>
            <p:ph idx="1"/>
          </p:nvPr>
        </p:nvSpPr>
        <p:spPr/>
        <p:txBody>
          <a:bodyPr/>
          <a:lstStyle/>
          <a:p>
            <a:pPr algn="justLow" rtl="1"/>
            <a:r>
              <a:rPr lang="fa-IR" dirty="0" smtClean="0">
                <a:cs typeface="B Yekan" pitchFamily="2" charset="-78"/>
              </a:rPr>
              <a:t>1- مراکز یا خانه های بهداشتی که فقط بخاطر تجهیزات ساده از جمله کابل آنلاین نگردیده آنلاین گردند . </a:t>
            </a:r>
          </a:p>
          <a:p>
            <a:pPr algn="justLow" rtl="1"/>
            <a:r>
              <a:rPr lang="fa-IR" dirty="0" smtClean="0">
                <a:cs typeface="B Yekan" pitchFamily="2" charset="-78"/>
              </a:rPr>
              <a:t>2- واحدهای ستادی از جمله بهداشت خانواده ، بیماریها را جهت نظارت بر عملکرد کاربران محیطی مشارکت داده تا کلیه نظارت و پایش از طریق سامانه صورت پذیرد. </a:t>
            </a:r>
          </a:p>
          <a:p>
            <a:pPr marL="0" indent="0" algn="justLow" rtl="1">
              <a:buNone/>
            </a:pPr>
            <a:endParaRPr lang="en-US" dirty="0">
              <a:cs typeface="B Yekan" pitchFamily="2" charset="-78"/>
            </a:endParaRPr>
          </a:p>
        </p:txBody>
      </p:sp>
    </p:spTree>
    <p:extLst>
      <p:ext uri="{BB962C8B-B14F-4D97-AF65-F5344CB8AC3E}">
        <p14:creationId xmlns:p14="http://schemas.microsoft.com/office/powerpoint/2010/main" val="1708448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Low" rtl="1"/>
            <a:r>
              <a:rPr lang="fa-IR" dirty="0" smtClean="0">
                <a:cs typeface="B Yekan" pitchFamily="2" charset="-78"/>
              </a:rPr>
              <a:t>3- کمیته های منظم سیب به صورت منظم  ماهانه انجام گیرد . </a:t>
            </a:r>
          </a:p>
          <a:p>
            <a:pPr marL="0" indent="0" algn="r" rtl="1">
              <a:buNone/>
            </a:pPr>
            <a:endParaRPr lang="fa-IR" dirty="0" smtClean="0">
              <a:cs typeface="B Yekan" pitchFamily="2" charset="-78"/>
            </a:endParaRPr>
          </a:p>
          <a:p>
            <a:pPr algn="justLow" rtl="1"/>
            <a:r>
              <a:rPr lang="fa-IR" dirty="0" smtClean="0">
                <a:cs typeface="B Yekan" pitchFamily="2" charset="-78"/>
              </a:rPr>
              <a:t>4- در سال 96 جلسات باز آموزی و توجیهی در شهرستانها با حضور عاملین سامانه سیب از معاونت بهداشتی برگزار خواهد شد </a:t>
            </a:r>
          </a:p>
          <a:p>
            <a:pPr algn="r" rtl="1"/>
            <a:endParaRPr lang="en-US" dirty="0">
              <a:cs typeface="B Yekan" pitchFamily="2" charset="-78"/>
            </a:endParaRPr>
          </a:p>
        </p:txBody>
      </p:sp>
    </p:spTree>
    <p:extLst>
      <p:ext uri="{BB962C8B-B14F-4D97-AF65-F5344CB8AC3E}">
        <p14:creationId xmlns:p14="http://schemas.microsoft.com/office/powerpoint/2010/main" val="2371556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cs typeface="B Yekan" pitchFamily="2" charset="-78"/>
              </a:rPr>
              <a:t>5- دندانپزشکان نیز خدمات را در سامانه ثبت نمایند </a:t>
            </a:r>
          </a:p>
          <a:p>
            <a:pPr algn="r" rtl="1"/>
            <a:r>
              <a:rPr lang="fa-IR" dirty="0" smtClean="0">
                <a:cs typeface="B Yekan" pitchFamily="2" charset="-78"/>
              </a:rPr>
              <a:t>6- طلاق و ازدواج در سامانه ثبت گردد </a:t>
            </a:r>
          </a:p>
          <a:p>
            <a:pPr algn="r" rtl="1"/>
            <a:r>
              <a:rPr lang="fa-IR" dirty="0" smtClean="0">
                <a:cs typeface="B Yekan" pitchFamily="2" charset="-78"/>
              </a:rPr>
              <a:t>7- نقش های اضافه (کاربران ) حذف گردد </a:t>
            </a:r>
          </a:p>
          <a:p>
            <a:pPr algn="r" rtl="1"/>
            <a:r>
              <a:rPr lang="fa-IR" dirty="0" smtClean="0">
                <a:cs typeface="B Yekan" pitchFamily="2" charset="-78"/>
              </a:rPr>
              <a:t>8- اگر تا کنون پذیرش مرکزی تعریف نشده ، آنرا تعریف نموده تا پروسه ارجاع و بازخورد به درستی انجام گیرد </a:t>
            </a:r>
          </a:p>
        </p:txBody>
      </p:sp>
    </p:spTree>
    <p:extLst>
      <p:ext uri="{BB962C8B-B14F-4D97-AF65-F5344CB8AC3E}">
        <p14:creationId xmlns:p14="http://schemas.microsoft.com/office/powerpoint/2010/main" val="984120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54162"/>
            <a:ext cx="8763000" cy="4846638"/>
          </a:xfrm>
        </p:spPr>
        <p:txBody>
          <a:bodyPr>
            <a:normAutofit/>
          </a:bodyPr>
          <a:lstStyle/>
          <a:p>
            <a:pPr algn="justLow" rtl="1"/>
            <a:r>
              <a:rPr lang="fa-IR" dirty="0" smtClean="0">
                <a:cs typeface="B Yekan" pitchFamily="2" charset="-78"/>
              </a:rPr>
              <a:t>9- برای هر مرکز یک نماینده سامانه سیب تعیین نمایید. </a:t>
            </a:r>
          </a:p>
          <a:p>
            <a:pPr algn="r" rtl="1"/>
            <a:r>
              <a:rPr lang="fa-IR" dirty="0" smtClean="0">
                <a:cs typeface="B Yekan" pitchFamily="2" charset="-78"/>
              </a:rPr>
              <a:t>10- کلاسهای آموزشی و رفع اشکال به صورت منظم  و دوره ای برگزار نمایید. </a:t>
            </a:r>
          </a:p>
          <a:p>
            <a:pPr algn="r" rtl="1"/>
            <a:r>
              <a:rPr lang="fa-IR" dirty="0" smtClean="0">
                <a:cs typeface="B Yekan" pitchFamily="2" charset="-78"/>
              </a:rPr>
              <a:t>11- کامپیوتر خانه های بهداشتی که در حال حاضر هیچ راهی برای دسترسی به اینترنت نداشته را به نزدیکترین مرکز مجاور آنلاین منتقل کرده تا طبق برنامه زمانبندی بهورزان روزانه یا چند روز در هفته از سیستم های فوق استفاده نمایند. </a:t>
            </a:r>
          </a:p>
          <a:p>
            <a:endParaRPr lang="en-US" dirty="0">
              <a:cs typeface="B Yekan" pitchFamily="2" charset="-78"/>
            </a:endParaRPr>
          </a:p>
        </p:txBody>
      </p:sp>
    </p:spTree>
    <p:extLst>
      <p:ext uri="{BB962C8B-B14F-4D97-AF65-F5344CB8AC3E}">
        <p14:creationId xmlns:p14="http://schemas.microsoft.com/office/powerpoint/2010/main" val="31692943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cs typeface="B Titr" panose="00000700000000000000" pitchFamily="2" charset="-78"/>
              </a:rPr>
              <a:t>راههای اصلاح جمعیت : </a:t>
            </a:r>
            <a:br>
              <a:rPr lang="fa-IR" dirty="0">
                <a:cs typeface="B Titr" panose="00000700000000000000" pitchFamily="2" charset="-78"/>
              </a:rPr>
            </a:br>
            <a:endParaRPr lang="en-US" dirty="0">
              <a:cs typeface="B Titr" panose="00000700000000000000" pitchFamily="2" charset="-78"/>
            </a:endParaRPr>
          </a:p>
        </p:txBody>
      </p:sp>
      <p:sp>
        <p:nvSpPr>
          <p:cNvPr id="3" name="Content Placeholder 2"/>
          <p:cNvSpPr>
            <a:spLocks noGrp="1"/>
          </p:cNvSpPr>
          <p:nvPr>
            <p:ph idx="1"/>
          </p:nvPr>
        </p:nvSpPr>
        <p:spPr/>
        <p:txBody>
          <a:bodyPr>
            <a:normAutofit/>
          </a:bodyPr>
          <a:lstStyle/>
          <a:p>
            <a:pPr algn="justLow" rtl="1"/>
            <a:r>
              <a:rPr lang="fa-IR" b="1" dirty="0" smtClean="0">
                <a:cs typeface="B Mitra" panose="00000400000000000000" pitchFamily="2" charset="-78"/>
              </a:rPr>
              <a:t>1- تک تک افراد از ثبت احوال احراز هویت گردد تا تاریخ تولد و مشخصات اصلی اطمینان حاصل شود </a:t>
            </a:r>
          </a:p>
          <a:p>
            <a:pPr algn="justLow" rtl="1"/>
            <a:r>
              <a:rPr lang="fa-IR" b="1" dirty="0" smtClean="0">
                <a:cs typeface="B Mitra" panose="00000400000000000000" pitchFamily="2" charset="-78"/>
              </a:rPr>
              <a:t>2- وضعیت تاهل افراد مورد بررسی قرار گیرد </a:t>
            </a:r>
          </a:p>
          <a:p>
            <a:pPr marL="538163" indent="-450850" algn="justLow" rtl="1"/>
            <a:r>
              <a:rPr lang="fa-IR" b="1" dirty="0" smtClean="0">
                <a:cs typeface="B Mitra" panose="00000400000000000000" pitchFamily="2" charset="-78"/>
              </a:rPr>
              <a:t>3- آدرس و تلفن و کلیه مشخصات به روز گردد تا از صحت پرونده الکترونیک اطمینان حاصل شود </a:t>
            </a:r>
            <a:endParaRPr lang="en-US" b="1" dirty="0" smtClean="0">
              <a:cs typeface="B Mitra" panose="00000400000000000000" pitchFamily="2" charset="-78"/>
            </a:endParaRPr>
          </a:p>
          <a:p>
            <a:pPr algn="justLow" rtl="1"/>
            <a:r>
              <a:rPr lang="fa-IR" b="1" dirty="0" smtClean="0">
                <a:cs typeface="B Mitra" panose="00000400000000000000" pitchFamily="2" charset="-78"/>
              </a:rPr>
              <a:t>4- به محض فراهم شدن امکان ویرایش غیرایرانی  جمعیت را اصلاح نمایید </a:t>
            </a:r>
            <a:endParaRPr lang="en-US" b="1" dirty="0">
              <a:cs typeface="B Mitra" panose="00000400000000000000" pitchFamily="2" charset="-78"/>
            </a:endParaRPr>
          </a:p>
        </p:txBody>
      </p:sp>
    </p:spTree>
    <p:extLst>
      <p:ext uri="{BB962C8B-B14F-4D97-AF65-F5344CB8AC3E}">
        <p14:creationId xmlns:p14="http://schemas.microsoft.com/office/powerpoint/2010/main" val="3316673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5410200" cy="1981200"/>
          </a:xfrm>
        </p:spPr>
        <p:txBody>
          <a:bodyPr/>
          <a:lstStyle/>
          <a:p>
            <a:r>
              <a:rPr lang="fa-IR" b="1" dirty="0" smtClean="0">
                <a:cs typeface="B Yekan" pitchFamily="2" charset="-78"/>
              </a:rPr>
              <a:t>سربلند و پاینده باشید </a:t>
            </a:r>
            <a:endParaRPr lang="en-US" b="1" dirty="0">
              <a:cs typeface="B Yekan" pitchFamily="2" charset="-78"/>
            </a:endParaRPr>
          </a:p>
        </p:txBody>
      </p:sp>
    </p:spTree>
    <p:extLst>
      <p:ext uri="{BB962C8B-B14F-4D97-AF65-F5344CB8AC3E}">
        <p14:creationId xmlns:p14="http://schemas.microsoft.com/office/powerpoint/2010/main" val="3378488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38328"/>
            <a:ext cx="8686800" cy="1109472"/>
          </a:xfrm>
        </p:spPr>
        <p:txBody>
          <a:bodyPr>
            <a:normAutofit/>
          </a:bodyPr>
          <a:lstStyle/>
          <a:p>
            <a:pPr marL="0" indent="0">
              <a:buNone/>
            </a:pPr>
            <a:r>
              <a:rPr lang="fa-IR" sz="3000" b="1" dirty="0" smtClean="0">
                <a:cs typeface="B Zar" panose="00000400000000000000" pitchFamily="2" charset="-78"/>
              </a:rPr>
              <a:t>رتبه بندی شهرستانها بر اساس جمعیت ثبت نام شده     </a:t>
            </a:r>
            <a:r>
              <a:rPr lang="fa-IR" sz="1500" b="1" dirty="0" smtClean="0">
                <a:cs typeface="B Zar" panose="00000400000000000000" pitchFamily="2" charset="-78"/>
              </a:rPr>
              <a:t>20 دی 96</a:t>
            </a:r>
            <a:endParaRPr lang="en-US" sz="1500" b="1" dirty="0">
              <a:cs typeface="B Zar" panose="00000400000000000000" pitchFamily="2" charset="-7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959" t="24008" r="2142" b="10715"/>
          <a:stretch/>
        </p:blipFill>
        <p:spPr bwMode="auto">
          <a:xfrm>
            <a:off x="76200" y="1143000"/>
            <a:ext cx="8991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7972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236" y="381000"/>
            <a:ext cx="8686800" cy="838200"/>
          </a:xfrm>
        </p:spPr>
        <p:txBody>
          <a:bodyPr>
            <a:normAutofit/>
          </a:bodyPr>
          <a:lstStyle/>
          <a:p>
            <a:r>
              <a:rPr lang="fa-IR" b="1" dirty="0" smtClean="0">
                <a:cs typeface="B Zar" panose="00000400000000000000" pitchFamily="2" charset="-78"/>
              </a:rPr>
              <a:t>گزارش جمعیت ثبت نام شده به تفکیک ملیت </a:t>
            </a:r>
            <a:endParaRPr lang="en-US" b="1" dirty="0">
              <a:cs typeface="B Zar" panose="00000400000000000000" pitchFamily="2" charset="-78"/>
            </a:endParaRPr>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761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sz="2500" dirty="0" smtClean="0">
                <a:cs typeface="B Titr" pitchFamily="2" charset="-78"/>
              </a:rPr>
              <a:t>گزارش جمعیت </a:t>
            </a:r>
            <a:r>
              <a:rPr lang="fa-IR" sz="2500" dirty="0">
                <a:cs typeface="B Titr" pitchFamily="2" charset="-78"/>
              </a:rPr>
              <a:t>ثبت نام شده در </a:t>
            </a:r>
            <a:r>
              <a:rPr lang="fa-IR" sz="2500" dirty="0" smtClean="0">
                <a:cs typeface="B Titr" pitchFamily="2" charset="-78"/>
              </a:rPr>
              <a:t>سیب به </a:t>
            </a:r>
            <a:r>
              <a:rPr lang="fa-IR" sz="2500" dirty="0">
                <a:cs typeface="B Titr" pitchFamily="2" charset="-78"/>
              </a:rPr>
              <a:t>تفکیک نوع </a:t>
            </a:r>
            <a:r>
              <a:rPr lang="fa-IR" sz="2500" dirty="0" smtClean="0">
                <a:cs typeface="B Titr" pitchFamily="2" charset="-78"/>
              </a:rPr>
              <a:t>جمعیت</a:t>
            </a:r>
            <a:r>
              <a:rPr lang="en-US" sz="2500" dirty="0">
                <a:cs typeface="B Titr" pitchFamily="2" charset="-78"/>
              </a:rPr>
              <a:t/>
            </a:r>
            <a:br>
              <a:rPr lang="en-US" sz="2500" dirty="0">
                <a:cs typeface="B Titr" pitchFamily="2" charset="-78"/>
              </a:rPr>
            </a:br>
            <a:endParaRPr lang="en-US" sz="2500" dirty="0">
              <a:cs typeface="B Titr" pitchFamily="2" charset="-78"/>
            </a:endParaRPr>
          </a:p>
        </p:txBody>
      </p:sp>
      <p:sp>
        <p:nvSpPr>
          <p:cNvPr id="3" name="Content Placeholder 2"/>
          <p:cNvSpPr>
            <a:spLocks noGrp="1"/>
          </p:cNvSpPr>
          <p:nvPr>
            <p:ph idx="1"/>
          </p:nvPr>
        </p:nvSpPr>
        <p:spPr/>
        <p:txBody>
          <a:bodyPr/>
          <a:lstStyle/>
          <a:p>
            <a:endParaRPr lang="fa-I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7699"/>
            <a:ext cx="91440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137498"/>
            <a:ext cx="9143999"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0"/>
            <a:ext cx="9143999"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950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5" y="2"/>
            <a:ext cx="9067799" cy="304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1"/>
            <a:ext cx="910589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8" y="4648201"/>
            <a:ext cx="9105899" cy="220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660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09600"/>
          </a:xfrm>
        </p:spPr>
        <p:txBody>
          <a:bodyPr>
            <a:normAutofit fontScale="90000"/>
          </a:bodyPr>
          <a:lstStyle/>
          <a:p>
            <a:pPr algn="ctr"/>
            <a:r>
              <a:rPr lang="en-US" dirty="0" smtClean="0">
                <a:cs typeface="B Titr" pitchFamily="2" charset="-78"/>
              </a:rPr>
              <a:t>  </a:t>
            </a:r>
            <a:r>
              <a:rPr lang="fa-IR" dirty="0" smtClean="0">
                <a:cs typeface="B Titr" pitchFamily="2" charset="-78"/>
              </a:rPr>
              <a:t>روستایی در سامانه </a:t>
            </a:r>
            <a:r>
              <a:rPr lang="en-US" dirty="0" smtClean="0">
                <a:cs typeface="B Titr" pitchFamily="2" charset="-78"/>
              </a:rPr>
              <a:t> </a:t>
            </a:r>
            <a:r>
              <a:rPr lang="fa-IR" dirty="0" smtClean="0">
                <a:cs typeface="B Titr" pitchFamily="2" charset="-78"/>
              </a:rPr>
              <a:t> جمعیت </a:t>
            </a:r>
            <a:r>
              <a:rPr lang="fa-IR" dirty="0">
                <a:cs typeface="B Titr" pitchFamily="2" charset="-78"/>
              </a:rPr>
              <a:t>ثبت </a:t>
            </a:r>
            <a:r>
              <a:rPr lang="fa-IR" dirty="0" smtClean="0">
                <a:cs typeface="B Titr" pitchFamily="2" charset="-78"/>
              </a:rPr>
              <a:t>شده</a:t>
            </a: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721244"/>
              </p:ext>
            </p:extLst>
          </p:nvPr>
        </p:nvGraphicFramePr>
        <p:xfrm>
          <a:off x="304800" y="1554163"/>
          <a:ext cx="86868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1449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2129</TotalTime>
  <Words>817</Words>
  <Application>Microsoft Office PowerPoint</Application>
  <PresentationFormat>On-screen Show (4:3)</PresentationFormat>
  <Paragraphs>129</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Trek</vt:lpstr>
      <vt:lpstr>شبکه بهداشت و درمان شهرستان آستارا 23 دی 96</vt:lpstr>
      <vt:lpstr>PowerPoint Presentation</vt:lpstr>
      <vt:lpstr>PowerPoint Presentation</vt:lpstr>
      <vt:lpstr>جمعیت ثبت نام شده در سامانه سیب شهرستان آستارا </vt:lpstr>
      <vt:lpstr>رتبه بندی شهرستانها بر اساس جمعیت ثبت نام شده     20 دی 96</vt:lpstr>
      <vt:lpstr>گزارش جمعیت ثبت نام شده به تفکیک ملیت </vt:lpstr>
      <vt:lpstr>گزارش جمعیت ثبت نام شده در سیب به تفکیک نوع جمعیت </vt:lpstr>
      <vt:lpstr>PowerPoint Presentation</vt:lpstr>
      <vt:lpstr>  روستایی در سامانه   جمعیت ثبت شده</vt:lpstr>
      <vt:lpstr> در سامانه  جمعیت ثبت  شده شهری </vt:lpstr>
      <vt:lpstr>مقایسه جمعیت ثبت شده شهری در سامانه و جمعیتی که در سرشماری 95 توسط مراکز اعلام گردیده</vt:lpstr>
      <vt:lpstr>تعداد و درصد پرونده های ثبت نام شده در یکماه اخیر </vt:lpstr>
      <vt:lpstr>PowerPoint Presentation</vt:lpstr>
      <vt:lpstr>رتبه بندی شهرستانها بر اساس شاخص افرادی که یکبار خدمت گرفته اند : </vt:lpstr>
      <vt:lpstr>PowerPoint Presentation</vt:lpstr>
      <vt:lpstr> درصد جمعیت روستایی که یکبار خدمت گرفته اند تا 23 دی 96</vt:lpstr>
      <vt:lpstr>نمودار مقایسه ای تعداد جمعیت روستایی که حداقل یکبار خدمت گرفته اند </vt:lpstr>
      <vt:lpstr>تا 23 دی96  جمعیتی که در شهر یکبار خدمت گرفته اند</vt:lpstr>
      <vt:lpstr>درصد جمعیت یکبار خدمت گرفته روستایی</vt:lpstr>
      <vt:lpstr>درصد جمعیت یکبار خدمت گرفته شهری</vt:lpstr>
      <vt:lpstr>رتبه بندی شهرستانها بر اساس شاخص کاربران فعال </vt:lpstr>
      <vt:lpstr>شهرستان نسبت کاربران فعال به غیر فعال</vt:lpstr>
      <vt:lpstr>پایش از طریق سامانه </vt:lpstr>
      <vt:lpstr>PowerPoint Presentation</vt:lpstr>
      <vt:lpstr>پزشکان خانواده  برتر یکماه گذشته  عملکرد 20 بهمن تا 20 اسفند </vt:lpstr>
      <vt:lpstr>PowerPoint Presentation</vt:lpstr>
      <vt:lpstr>ماماهای برتر یکماه گذشته  عملکرد 20 بهمن تا 20 اسفند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حداقل خدمت در یکماه گذشته 100 عدد می باشد  با ثبت کمتر از این مقدار سامانه آن واحد را غیرفعال (قرمز ) نمایش می دهد  </vt:lpstr>
      <vt:lpstr>PowerPoint Presentation</vt:lpstr>
      <vt:lpstr>شیب نمودار زیر به ظاهر صحیح است ولی باید هدف این باشد که هر مرکز با توجه به جمعیتش در محل خودش قرار گیرد . یعنی پرجمعیت ترین در سمت چپ تا کم جمعیتت ترین در سمت راست </vt:lpstr>
      <vt:lpstr>PowerPoint Presentation</vt:lpstr>
      <vt:lpstr>نمودار تعداد خدمات در سامانه صرفا جهت اطلاع از تعداد خدمات بوده و برای مقایسه و رتبه بندی نمی باشد </vt:lpstr>
      <vt:lpstr>راههای ارتقای  عملکرد </vt:lpstr>
      <vt:lpstr>PowerPoint Presentation</vt:lpstr>
      <vt:lpstr>PowerPoint Presentation</vt:lpstr>
      <vt:lpstr>PowerPoint Presentation</vt:lpstr>
      <vt:lpstr>راههای اصلاح جمعیت :  </vt:lpstr>
      <vt:lpstr>سربلند و پاینده باشید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نمودار مقایسه ای شهرستانها با موضوع میانگین خدمت برای هر فرد (در بهمن 95)</dc:title>
  <dc:creator>m</dc:creator>
  <cp:lastModifiedBy>Windows User</cp:lastModifiedBy>
  <cp:revision>119</cp:revision>
  <dcterms:created xsi:type="dcterms:W3CDTF">2017-02-28T17:09:29Z</dcterms:created>
  <dcterms:modified xsi:type="dcterms:W3CDTF">2018-02-05T05:37:07Z</dcterms:modified>
</cp:coreProperties>
</file>